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sldIdLst>
    <p:sldId id="256" r:id="rId5"/>
    <p:sldId id="261" r:id="rId6"/>
    <p:sldId id="260" r:id="rId7"/>
    <p:sldId id="262" r:id="rId8"/>
    <p:sldId id="263" r:id="rId9"/>
    <p:sldId id="264" r:id="rId10"/>
    <p:sldId id="295" r:id="rId11"/>
    <p:sldId id="265" r:id="rId12"/>
    <p:sldId id="266" r:id="rId13"/>
    <p:sldId id="268" r:id="rId14"/>
    <p:sldId id="269" r:id="rId15"/>
    <p:sldId id="270" r:id="rId16"/>
    <p:sldId id="272" r:id="rId17"/>
    <p:sldId id="273" r:id="rId18"/>
    <p:sldId id="274" r:id="rId19"/>
    <p:sldId id="275" r:id="rId2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1"/>
    <a:srgbClr val="EB5628"/>
    <a:srgbClr val="F0E513"/>
    <a:srgbClr val="CB1739"/>
    <a:srgbClr val="139DC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28459-35C7-42E3-ADA5-F3FFDC753470}" v="6" dt="2022-11-07T11:04:01.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939" autoAdjust="0"/>
  </p:normalViewPr>
  <p:slideViewPr>
    <p:cSldViewPr snapToGrid="0" snapToObjects="1">
      <p:cViewPr varScale="1">
        <p:scale>
          <a:sx n="98" d="100"/>
          <a:sy n="98" d="100"/>
        </p:scale>
        <p:origin x="437"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339303-BFC3-5447-BE22-032D1A4328CA}" type="datetimeFigureOut">
              <a:rPr lang="sv-SE" smtClean="0"/>
              <a:t>2023-10-05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BDB274-1575-E844-AA82-32FB4D290A90}" type="slidenum">
              <a:rPr lang="sv-SE" smtClean="0"/>
              <a:t>‹#›</a:t>
            </a:fld>
            <a:endParaRPr lang="sv-SE"/>
          </a:p>
        </p:txBody>
      </p:sp>
    </p:spTree>
    <p:extLst>
      <p:ext uri="{BB962C8B-B14F-4D97-AF65-F5344CB8AC3E}">
        <p14:creationId xmlns:p14="http://schemas.microsoft.com/office/powerpoint/2010/main" val="2747371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Photo </a:t>
            </a:r>
            <a:r>
              <a:rPr lang="sv-SE" dirty="0" err="1"/>
              <a:t>credit</a:t>
            </a:r>
            <a:r>
              <a:rPr lang="sv-SE" dirty="0"/>
              <a:t>: Shutterstock.com</a:t>
            </a:r>
          </a:p>
        </p:txBody>
      </p:sp>
      <p:sp>
        <p:nvSpPr>
          <p:cNvPr id="4" name="Platshållare för bildnummer 3"/>
          <p:cNvSpPr>
            <a:spLocks noGrp="1"/>
          </p:cNvSpPr>
          <p:nvPr>
            <p:ph type="sldNum" sz="quarter" idx="10"/>
          </p:nvPr>
        </p:nvSpPr>
        <p:spPr/>
        <p:txBody>
          <a:bodyPr/>
          <a:lstStyle/>
          <a:p>
            <a:fld id="{80BDB274-1575-E844-AA82-32FB4D290A90}" type="slidenum">
              <a:rPr lang="sv-SE" smtClean="0"/>
              <a:t>1</a:t>
            </a:fld>
            <a:endParaRPr lang="sv-SE"/>
          </a:p>
        </p:txBody>
      </p:sp>
    </p:spTree>
    <p:extLst>
      <p:ext uri="{BB962C8B-B14F-4D97-AF65-F5344CB8AC3E}">
        <p14:creationId xmlns:p14="http://schemas.microsoft.com/office/powerpoint/2010/main" val="35769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10</a:t>
            </a:fld>
            <a:endParaRPr lang="sv-SE"/>
          </a:p>
        </p:txBody>
      </p:sp>
    </p:spTree>
    <p:extLst>
      <p:ext uri="{BB962C8B-B14F-4D97-AF65-F5344CB8AC3E}">
        <p14:creationId xmlns:p14="http://schemas.microsoft.com/office/powerpoint/2010/main" val="414675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11</a:t>
            </a:fld>
            <a:endParaRPr lang="sv-SE"/>
          </a:p>
        </p:txBody>
      </p:sp>
    </p:spTree>
    <p:extLst>
      <p:ext uri="{BB962C8B-B14F-4D97-AF65-F5344CB8AC3E}">
        <p14:creationId xmlns:p14="http://schemas.microsoft.com/office/powerpoint/2010/main" val="62934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11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περισσότεροι από εμάς θέλουμε να ανήκουμε, να επιβεβαιωθούμε, να νιώσουμε μέρος μιας ομάδας / ιδεολογίας. Πολλοί φοβούνται ότι δεν ανήκουν. Ένας πολύ αποτελεσματικός τρόπος για να δώσουμε στους ανθρώπους τη δυνατότητα να αισθανθούν μέρος μίας ιδέας / ιδεολογίας ή να δημιουργήσουμε μια ομάδα είναι να δείξουμε «τους άλλους» – εκείνους που δεν είναι σαν εμάς.</a:t>
            </a: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0BDB274-1575-E844-AA82-32FB4D290A90}" type="slidenum">
              <a:rPr lang="sv-SE" smtClean="0"/>
              <a:t>12</a:t>
            </a:fld>
            <a:endParaRPr lang="sv-SE"/>
          </a:p>
        </p:txBody>
      </p:sp>
    </p:spTree>
    <p:extLst>
      <p:ext uri="{BB962C8B-B14F-4D97-AF65-F5344CB8AC3E}">
        <p14:creationId xmlns:p14="http://schemas.microsoft.com/office/powerpoint/2010/main" val="67620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13</a:t>
            </a:fld>
            <a:endParaRPr lang="sv-SE"/>
          </a:p>
        </p:txBody>
      </p:sp>
    </p:spTree>
    <p:extLst>
      <p:ext uri="{BB962C8B-B14F-4D97-AF65-F5344CB8AC3E}">
        <p14:creationId xmlns:p14="http://schemas.microsoft.com/office/powerpoint/2010/main" val="266435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Photo credits (left to right):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Poster 1:</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Poster 2: SAN FRANCISCO ARMY RECUITING DISTRICT, San Francisco. [4795 Destroy this mad brute; by Harry R. </a:t>
            </a:r>
            <a:r>
              <a:rPr lang="en-US" dirty="0" err="1">
                <a:latin typeface="Arial" panose="020B0604020202020204" pitchFamily="34" charset="0"/>
                <a:cs typeface="Arial" panose="020B0604020202020204" pitchFamily="34" charset="0"/>
              </a:rPr>
              <a:t>Hopps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https://en.wikipedia.org/wiki/File:Harry_R._Hopps,_Destroy_this_mad_brute_Enlist_-_U.S._Army,_03216u_edit.jpg]</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Poster 3: </a:t>
            </a:r>
            <a:r>
              <a:rPr lang="sv-SE" sz="1200" kern="1200" dirty="0">
                <a:solidFill>
                  <a:schemeClr val="tx1"/>
                </a:solidFill>
                <a:effectLst/>
                <a:latin typeface="Arial" panose="020B0604020202020204" pitchFamily="34" charset="0"/>
                <a:ea typeface="+mn-ea"/>
                <a:cs typeface="Arial" panose="020B0604020202020204" pitchFamily="34" charset="0"/>
              </a:rPr>
              <a:t>James Vaughan/</a:t>
            </a:r>
            <a:r>
              <a:rPr lang="sv-SE" sz="1200" kern="1200" dirty="0" err="1">
                <a:solidFill>
                  <a:schemeClr val="tx1"/>
                </a:solidFill>
                <a:effectLst/>
                <a:latin typeface="Arial" panose="020B0604020202020204" pitchFamily="34" charset="0"/>
                <a:ea typeface="+mn-ea"/>
                <a:cs typeface="Arial" panose="020B0604020202020204" pitchFamily="34" charset="0"/>
              </a:rPr>
              <a:t>Flickr</a:t>
            </a:r>
            <a:r>
              <a:rPr lang="sv-SE" sz="1200" kern="1200" dirty="0">
                <a:solidFill>
                  <a:schemeClr val="tx1"/>
                </a:solidFill>
                <a:effectLst/>
                <a:latin typeface="Arial" panose="020B0604020202020204" pitchFamily="34" charset="0"/>
                <a:ea typeface="+mn-ea"/>
                <a:cs typeface="Arial" panose="020B0604020202020204" pitchFamily="34" charset="0"/>
              </a:rPr>
              <a:t> (CC BY-NC-SA 2.0)</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sv-SE" sz="1200" b="0" i="0" u="none" strike="noStrike" kern="1200" baseline="0" dirty="0">
                <a:solidFill>
                  <a:schemeClr val="tx1"/>
                </a:solidFill>
                <a:latin typeface="Arial" panose="020B0604020202020204" pitchFamily="34" charset="0"/>
                <a:ea typeface="+mn-ea"/>
                <a:cs typeface="Arial" panose="020B0604020202020204" pitchFamily="34" charset="0"/>
              </a:rPr>
              <a:t>Poster 4: By </a:t>
            </a:r>
            <a:r>
              <a:rPr lang="sv-SE" sz="1200" b="0" i="0" u="none" strike="noStrike" kern="1200" baseline="0" dirty="0" err="1">
                <a:solidFill>
                  <a:schemeClr val="tx1"/>
                </a:solidFill>
                <a:latin typeface="Arial" panose="020B0604020202020204" pitchFamily="34" charset="0"/>
                <a:ea typeface="+mn-ea"/>
                <a:cs typeface="Arial" panose="020B0604020202020204" pitchFamily="34" charset="0"/>
              </a:rPr>
              <a:t>Jes</a:t>
            </a:r>
            <a:r>
              <a:rPr lang="sv-SE" sz="1200" b="0" i="0" u="none" strike="noStrike" kern="1200" baseline="0" dirty="0">
                <a:solidFill>
                  <a:schemeClr val="tx1"/>
                </a:solidFill>
                <a:latin typeface="Arial" panose="020B0604020202020204" pitchFamily="34" charset="0"/>
                <a:ea typeface="+mn-ea"/>
                <a:cs typeface="Arial" panose="020B0604020202020204" pitchFamily="34" charset="0"/>
              </a:rPr>
              <a:t> Wilhelm </a:t>
            </a:r>
            <a:r>
              <a:rPr lang="sv-SE" sz="1200" b="0" i="0" u="none" strike="noStrike" kern="1200" baseline="0" dirty="0" err="1">
                <a:solidFill>
                  <a:schemeClr val="tx1"/>
                </a:solidFill>
                <a:latin typeface="Arial" panose="020B0604020202020204" pitchFamily="34" charset="0"/>
                <a:ea typeface="+mn-ea"/>
                <a:cs typeface="Arial" panose="020B0604020202020204" pitchFamily="34" charset="0"/>
              </a:rPr>
              <a:t>Schlaikjer</a:t>
            </a:r>
            <a:r>
              <a:rPr lang="sv-SE" sz="1200" b="0" i="0" u="none" strike="noStrike" kern="1200" baseline="0" dirty="0">
                <a:solidFill>
                  <a:schemeClr val="tx1"/>
                </a:solidFill>
                <a:latin typeface="Arial" panose="020B0604020202020204" pitchFamily="34" charset="0"/>
                <a:ea typeface="+mn-ea"/>
                <a:cs typeface="Arial" panose="020B0604020202020204" pitchFamily="34" charset="0"/>
              </a:rPr>
              <a:t> (1897-1982) [Public </a:t>
            </a:r>
            <a:r>
              <a:rPr lang="sv-SE" sz="1200" b="0" i="0" u="none" strike="noStrike" kern="1200" baseline="0" dirty="0" err="1">
                <a:solidFill>
                  <a:schemeClr val="tx1"/>
                </a:solidFill>
                <a:latin typeface="Arial" panose="020B0604020202020204" pitchFamily="34" charset="0"/>
                <a:ea typeface="+mn-ea"/>
                <a:cs typeface="Arial" panose="020B0604020202020204" pitchFamily="34" charset="0"/>
              </a:rPr>
              <a:t>domain</a:t>
            </a:r>
            <a:r>
              <a:rPr lang="sv-SE" sz="1200" b="0" i="0" u="none" strike="noStrike" kern="1200" baseline="0" dirty="0">
                <a:solidFill>
                  <a:schemeClr val="tx1"/>
                </a:solidFill>
                <a:latin typeface="Arial" panose="020B0604020202020204" pitchFamily="34" charset="0"/>
                <a:ea typeface="+mn-ea"/>
                <a:cs typeface="Arial" panose="020B0604020202020204" pitchFamily="34" charset="0"/>
              </a:rPr>
              <a:t>], https://commons.wikimedia.org/wiki/File%3AOer_the_ramparts_we_watch.jpg</a:t>
            </a:r>
          </a:p>
          <a:p>
            <a:endParaRPr lang="sv-SE"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14</a:t>
            </a:fld>
            <a:endParaRPr lang="sv-SE"/>
          </a:p>
        </p:txBody>
      </p:sp>
    </p:spTree>
    <p:extLst>
      <p:ext uri="{BB962C8B-B14F-4D97-AF65-F5344CB8AC3E}">
        <p14:creationId xmlns:p14="http://schemas.microsoft.com/office/powerpoint/2010/main" val="179998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15</a:t>
            </a:fld>
            <a:endParaRPr lang="sv-SE"/>
          </a:p>
        </p:txBody>
      </p:sp>
    </p:spTree>
    <p:extLst>
      <p:ext uri="{BB962C8B-B14F-4D97-AF65-F5344CB8AC3E}">
        <p14:creationId xmlns:p14="http://schemas.microsoft.com/office/powerpoint/2010/main" val="374230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16</a:t>
            </a:fld>
            <a:endParaRPr lang="sv-SE"/>
          </a:p>
        </p:txBody>
      </p:sp>
    </p:spTree>
    <p:extLst>
      <p:ext uri="{BB962C8B-B14F-4D97-AF65-F5344CB8AC3E}">
        <p14:creationId xmlns:p14="http://schemas.microsoft.com/office/powerpoint/2010/main" val="235249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μαθητές μπορούν να συζητήσουν σε ομάδες τι είναι προπαγάνδα). Πέντε λεπτά είναι αρκετά. Συζητήστε μερικές από τις σκέψεις και τις απόψεις των μαθητών μαζί με την τάξη.)</a:t>
            </a: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00"/>
              </a:lnSpc>
              <a:spcAft>
                <a:spcPts val="11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Κατά την αντιμετώπιση του θέματος της προπαγάνδας θα επικεντρωθούμε στις εικόνες και την ερμηνεία της εικόνας. Θα δούμε εικόνες και μέσω αυτών θα αναδείξουμε διαφορετικές τεχνικές προπαγάνδας. Ο σκοπός είναι να βελτιώσουμε την κατανόησή μας για το πώς χρησιμοποιούνται τα μηνύματα στην προπαγάνδα. Αυτό σχετίζεται με την ανάγκη να τηρούμε κριτική ματιά για την πηγή κάθε φορά που συναντάμε νέα μηνύματα.</a:t>
            </a: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2</a:t>
            </a:fld>
            <a:endParaRPr lang="sv-SE"/>
          </a:p>
        </p:txBody>
      </p:sp>
    </p:spTree>
    <p:extLst>
      <p:ext uri="{BB962C8B-B14F-4D97-AF65-F5344CB8AC3E}">
        <p14:creationId xmlns:p14="http://schemas.microsoft.com/office/powerpoint/2010/main" val="19784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3</a:t>
            </a:fld>
            <a:endParaRPr lang="sv-SE"/>
          </a:p>
        </p:txBody>
      </p:sp>
    </p:spTree>
    <p:extLst>
      <p:ext uri="{BB962C8B-B14F-4D97-AF65-F5344CB8AC3E}">
        <p14:creationId xmlns:p14="http://schemas.microsoft.com/office/powerpoint/2010/main" val="92745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4</a:t>
            </a:fld>
            <a:endParaRPr lang="sv-SE"/>
          </a:p>
        </p:txBody>
      </p:sp>
    </p:spTree>
    <p:extLst>
      <p:ext uri="{BB962C8B-B14F-4D97-AF65-F5344CB8AC3E}">
        <p14:creationId xmlns:p14="http://schemas.microsoft.com/office/powerpoint/2010/main" val="321397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non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5</a:t>
            </a:fld>
            <a:endParaRPr lang="sv-SE"/>
          </a:p>
        </p:txBody>
      </p:sp>
    </p:spTree>
    <p:extLst>
      <p:ext uri="{BB962C8B-B14F-4D97-AF65-F5344CB8AC3E}">
        <p14:creationId xmlns:p14="http://schemas.microsoft.com/office/powerpoint/2010/main" val="196004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u="non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6</a:t>
            </a:fld>
            <a:endParaRPr lang="sv-SE"/>
          </a:p>
        </p:txBody>
      </p:sp>
    </p:spTree>
    <p:extLst>
      <p:ext uri="{BB962C8B-B14F-4D97-AF65-F5344CB8AC3E}">
        <p14:creationId xmlns:p14="http://schemas.microsoft.com/office/powerpoint/2010/main" val="268952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u="non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7</a:t>
            </a:fld>
            <a:endParaRPr lang="sv-SE"/>
          </a:p>
        </p:txBody>
      </p:sp>
    </p:spTree>
    <p:extLst>
      <p:ext uri="{BB962C8B-B14F-4D97-AF65-F5344CB8AC3E}">
        <p14:creationId xmlns:p14="http://schemas.microsoft.com/office/powerpoint/2010/main" val="103198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 αποστολέας θέλει να ξεπεράσει τη λογική σας και να φτάσει στα συναισθήματά σας. Όταν αισθανόμαστε έντονα συναισθήματα όπως ελπίδα, θυμό, περιφρόνηση ή ανησυχία, γινόμαστε πιο δεκτικοί στο μήνυμα.</a:t>
            </a: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8</a:t>
            </a:fld>
            <a:endParaRPr lang="sv-SE"/>
          </a:p>
        </p:txBody>
      </p:sp>
    </p:spTree>
    <p:extLst>
      <p:ext uri="{BB962C8B-B14F-4D97-AF65-F5344CB8AC3E}">
        <p14:creationId xmlns:p14="http://schemas.microsoft.com/office/powerpoint/2010/main" val="4192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spcAft>
                <a:spcPts val="1100"/>
              </a:spcAft>
            </a:pP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9</a:t>
            </a:fld>
            <a:endParaRPr lang="sv-SE"/>
          </a:p>
        </p:txBody>
      </p:sp>
    </p:spTree>
    <p:extLst>
      <p:ext uri="{BB962C8B-B14F-4D97-AF65-F5344CB8AC3E}">
        <p14:creationId xmlns:p14="http://schemas.microsoft.com/office/powerpoint/2010/main" val="258563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dk1" tx1="lt1" bg2="dk2" tx2="lt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415" y="1"/>
            <a:ext cx="7819585" cy="5143500"/>
          </a:xfrm>
          <a:prstGeom prst="rect">
            <a:avLst/>
          </a:prstGeom>
        </p:spPr>
      </p:pic>
      <p:sp>
        <p:nvSpPr>
          <p:cNvPr id="13" name="Rektangel 12"/>
          <p:cNvSpPr/>
          <p:nvPr/>
        </p:nvSpPr>
        <p:spPr>
          <a:xfrm>
            <a:off x="505896" y="1123366"/>
            <a:ext cx="5067910" cy="707886"/>
          </a:xfrm>
          <a:prstGeom prst="rect">
            <a:avLst/>
          </a:prstGeom>
        </p:spPr>
        <p:txBody>
          <a:bodyPr wrap="square">
            <a:spAutoFit/>
          </a:bodyPr>
          <a:lstStyle/>
          <a:p>
            <a:r>
              <a:rPr lang="el-GR" sz="4000" b="1" spc="100" dirty="0">
                <a:solidFill>
                  <a:srgbClr val="FFD701"/>
                </a:solidFill>
                <a:latin typeface="Arial" panose="020B0604020202020204" pitchFamily="34" charset="0"/>
                <a:cs typeface="Calibri"/>
              </a:rPr>
              <a:t>ΤΗΣ ΠΕΙΘΟΥΣ</a:t>
            </a:r>
            <a:endParaRPr lang="sv-SE" sz="4000" b="1" spc="100" dirty="0">
              <a:solidFill>
                <a:srgbClr val="FFD701"/>
              </a:solidFill>
              <a:latin typeface="Zurich BT" panose="020B0603020202030204" pitchFamily="34" charset="0"/>
              <a:cs typeface="Calibri"/>
            </a:endParaRPr>
          </a:p>
        </p:txBody>
      </p:sp>
      <p:sp>
        <p:nvSpPr>
          <p:cNvPr id="12" name="Rektangel 11"/>
          <p:cNvSpPr/>
          <p:nvPr/>
        </p:nvSpPr>
        <p:spPr>
          <a:xfrm>
            <a:off x="505895" y="623972"/>
            <a:ext cx="3728553" cy="523220"/>
          </a:xfrm>
          <a:prstGeom prst="rect">
            <a:avLst/>
          </a:prstGeom>
        </p:spPr>
        <p:txBody>
          <a:bodyPr wrap="square">
            <a:spAutoFit/>
          </a:bodyPr>
          <a:lstStyle/>
          <a:p>
            <a:r>
              <a:rPr lang="el-GR" sz="2800" b="1" spc="100" dirty="0">
                <a:solidFill>
                  <a:srgbClr val="FFD701"/>
                </a:solidFill>
                <a:latin typeface="Arial" panose="020B0604020202020204" pitchFamily="34" charset="0"/>
                <a:cs typeface="Calibri"/>
              </a:rPr>
              <a:t>Η ΤΕΧΝΗ</a:t>
            </a:r>
            <a:endParaRPr lang="sv-SE" sz="2800" b="1" spc="100" dirty="0">
              <a:solidFill>
                <a:srgbClr val="FFD701"/>
              </a:solidFill>
              <a:latin typeface="Zurich BT" panose="020B0603020202030204" pitchFamily="34" charset="0"/>
            </a:endParaRPr>
          </a:p>
        </p:txBody>
      </p:sp>
      <p:cxnSp>
        <p:nvCxnSpPr>
          <p:cNvPr id="5" name="Straight Connector 4"/>
          <p:cNvCxnSpPr>
            <a:cxnSpLocks/>
          </p:cNvCxnSpPr>
          <p:nvPr/>
        </p:nvCxnSpPr>
        <p:spPr>
          <a:xfrm>
            <a:off x="599036" y="1808634"/>
            <a:ext cx="3737640" cy="0"/>
          </a:xfrm>
          <a:prstGeom prst="line">
            <a:avLst/>
          </a:prstGeom>
          <a:ln>
            <a:solidFill>
              <a:srgbClr val="FFD701"/>
            </a:solidFill>
          </a:ln>
        </p:spPr>
        <p:style>
          <a:lnRef idx="2">
            <a:schemeClr val="accent1"/>
          </a:lnRef>
          <a:fillRef idx="0">
            <a:schemeClr val="accent1"/>
          </a:fillRef>
          <a:effectRef idx="1">
            <a:schemeClr val="accent1"/>
          </a:effectRef>
          <a:fontRef idx="minor">
            <a:schemeClr val="tx1"/>
          </a:fontRef>
        </p:style>
      </p:cxnSp>
      <p:sp>
        <p:nvSpPr>
          <p:cNvPr id="10" name="Rektangel 11"/>
          <p:cNvSpPr/>
          <p:nvPr/>
        </p:nvSpPr>
        <p:spPr>
          <a:xfrm>
            <a:off x="505895" y="1874550"/>
            <a:ext cx="3728553" cy="400110"/>
          </a:xfrm>
          <a:prstGeom prst="rect">
            <a:avLst/>
          </a:prstGeom>
        </p:spPr>
        <p:txBody>
          <a:bodyPr wrap="square">
            <a:spAutoFit/>
          </a:bodyPr>
          <a:lstStyle/>
          <a:p>
            <a:r>
              <a:rPr lang="el-GR" sz="2000" b="1" spc="200" dirty="0">
                <a:solidFill>
                  <a:srgbClr val="FFD701"/>
                </a:solidFill>
                <a:latin typeface="Arial" panose="020B0604020202020204" pitchFamily="34" charset="0"/>
                <a:cs typeface="Arial" panose="020B0604020202020204" pitchFamily="34" charset="0"/>
              </a:rPr>
              <a:t>ΜΕΡΟΣ</a:t>
            </a:r>
            <a:r>
              <a:rPr lang="sv-SE" sz="2000" b="1" spc="200" dirty="0">
                <a:solidFill>
                  <a:srgbClr val="FFD701"/>
                </a:solidFill>
                <a:latin typeface="Arial" panose="020B0604020202020204" pitchFamily="34" charset="0"/>
                <a:cs typeface="Arial" panose="020B0604020202020204" pitchFamily="34" charset="0"/>
              </a:rPr>
              <a:t> 1</a:t>
            </a:r>
          </a:p>
        </p:txBody>
      </p:sp>
      <p:cxnSp>
        <p:nvCxnSpPr>
          <p:cNvPr id="11" name="Straight Connector 10"/>
          <p:cNvCxnSpPr>
            <a:cxnSpLocks/>
          </p:cNvCxnSpPr>
          <p:nvPr/>
        </p:nvCxnSpPr>
        <p:spPr>
          <a:xfrm>
            <a:off x="599036" y="1100129"/>
            <a:ext cx="1722133" cy="0"/>
          </a:xfrm>
          <a:prstGeom prst="line">
            <a:avLst/>
          </a:prstGeom>
          <a:ln>
            <a:solidFill>
              <a:srgbClr val="FFD70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599036" y="2254488"/>
            <a:ext cx="1276656" cy="0"/>
          </a:xfrm>
          <a:prstGeom prst="line">
            <a:avLst/>
          </a:prstGeom>
          <a:ln>
            <a:solidFill>
              <a:srgbClr val="FFD701"/>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07" y="3241830"/>
            <a:ext cx="1784608" cy="2525444"/>
          </a:xfrm>
          <a:prstGeom prst="rect">
            <a:avLst/>
          </a:prstGeom>
        </p:spPr>
      </p:pic>
    </p:spTree>
    <p:extLst>
      <p:ext uri="{BB962C8B-B14F-4D97-AF65-F5344CB8AC3E}">
        <p14:creationId xmlns:p14="http://schemas.microsoft.com/office/powerpoint/2010/main" val="254190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413567" y="337749"/>
            <a:ext cx="3199787" cy="4156990"/>
          </a:xfrm>
          <a:prstGeom prst="rect">
            <a:avLst/>
          </a:prstGeom>
          <a:ln>
            <a:noFill/>
          </a:ln>
          <a:effectLst>
            <a:outerShdw blurRad="292100" dist="139700" dir="2700000" algn="tl" rotWithShape="0">
              <a:srgbClr val="333333">
                <a:alpha val="65000"/>
              </a:srgbClr>
            </a:outerShdw>
          </a:effectLst>
        </p:spPr>
      </p:pic>
      <p:sp>
        <p:nvSpPr>
          <p:cNvPr id="4" name="Rektangel 3"/>
          <p:cNvSpPr/>
          <p:nvPr/>
        </p:nvSpPr>
        <p:spPr>
          <a:xfrm>
            <a:off x="3684845" y="443702"/>
            <a:ext cx="302775" cy="4051037"/>
          </a:xfrm>
          <a:prstGeom prst="rect">
            <a:avLst/>
          </a:prstGeom>
        </p:spPr>
        <p:txBody>
          <a:bodyPr vert="vert" wrap="square">
            <a:spAutoFit/>
          </a:bodyPr>
          <a:lstStyle/>
          <a:p>
            <a:pPr algn="r">
              <a:lnSpc>
                <a:spcPct val="120000"/>
              </a:lnSpc>
            </a:pPr>
            <a:r>
              <a:rPr lang="sv-SE" sz="700" i="1" dirty="0">
                <a:latin typeface="Zurich BT" panose="020B0603020202030204" pitchFamily="34" charset="0"/>
              </a:rPr>
              <a:t>Photo: WWF </a:t>
            </a:r>
            <a:r>
              <a:rPr lang="sv-SE" sz="700" i="1" dirty="0" err="1">
                <a:latin typeface="Zurich BT" panose="020B0603020202030204" pitchFamily="34" charset="0"/>
              </a:rPr>
              <a:t>Belgium</a:t>
            </a:r>
            <a:endParaRPr lang="sv-SE" sz="700" dirty="0">
              <a:solidFill>
                <a:srgbClr val="FFFFFF"/>
              </a:solidFill>
              <a:latin typeface="Zurich BT" panose="020B0603020202030204" pitchFamily="34" charset="0"/>
            </a:endParaRPr>
          </a:p>
        </p:txBody>
      </p:sp>
      <p:sp>
        <p:nvSpPr>
          <p:cNvPr id="2" name="TextBox 1">
            <a:extLst>
              <a:ext uri="{FF2B5EF4-FFF2-40B4-BE49-F238E27FC236}">
                <a16:creationId xmlns:a16="http://schemas.microsoft.com/office/drawing/2014/main" id="{830D56E4-2A46-C78E-A740-9B3DAFA86375}"/>
              </a:ext>
            </a:extLst>
          </p:cNvPr>
          <p:cNvSpPr txBox="1"/>
          <p:nvPr/>
        </p:nvSpPr>
        <p:spPr>
          <a:xfrm>
            <a:off x="4329724" y="412440"/>
            <a:ext cx="4509476" cy="4701287"/>
          </a:xfrm>
          <a:prstGeom prst="rect">
            <a:avLst/>
          </a:prstGeom>
          <a:noFill/>
        </p:spPr>
        <p:txBody>
          <a:bodyPr wrap="square" rtlCol="0">
            <a:spAutoFit/>
          </a:bodyPr>
          <a:lstStyle/>
          <a:p>
            <a:pPr>
              <a:spcAft>
                <a:spcPts val="1100"/>
              </a:spcAft>
            </a:pPr>
            <a:r>
              <a:rPr lang="el-GR" sz="1600" dirty="0">
                <a:effectLst/>
                <a:latin typeface="Arial" panose="020B0604020202020204" pitchFamily="34" charset="0"/>
                <a:ea typeface="Times New Roman" panose="02020603050405020304" pitchFamily="18" charset="0"/>
                <a:cs typeface="Arial" panose="020B0604020202020204" pitchFamily="34" charset="0"/>
              </a:rPr>
              <a:t>Βλέπουμε μια ανθρώπινη φιγούρα με πουκάμισο και πρόσωπο που μοιάζει με ψάρι – μια διασταύρωση μεταξύ ενός ανθρώπου και ενός ψαριού. </a:t>
            </a:r>
            <a:endParaRPr lang="en-GR" sz="16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100"/>
              </a:spcAft>
            </a:pPr>
            <a:r>
              <a:rPr lang="el-GR" sz="1600" dirty="0">
                <a:effectLst/>
                <a:latin typeface="Arial" panose="020B0604020202020204" pitchFamily="34" charset="0"/>
                <a:ea typeface="Times New Roman" panose="02020603050405020304" pitchFamily="18" charset="0"/>
                <a:cs typeface="Arial" panose="020B0604020202020204" pitchFamily="34" charset="0"/>
              </a:rPr>
              <a:t>Ποια συναισθήματα πιστεύετε ότι θέλει να προκαλέσει ο αποστολέας με αυτήν την εικόνα; Τι συγκεκριμένα στην εικόνα ξυπνάει αυτό το συναίσθημα; Ποιος νομίζετε ότι είναι ο σκοπός της εικόνας;</a:t>
            </a:r>
            <a:endParaRPr lang="en-GR" sz="16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100"/>
              </a:spcAft>
            </a:pPr>
            <a:r>
              <a:rPr lang="el-GR" sz="1600" dirty="0">
                <a:effectLst/>
                <a:latin typeface="Arial" panose="020B0604020202020204" pitchFamily="34" charset="0"/>
                <a:ea typeface="Times New Roman" panose="02020603050405020304" pitchFamily="18" charset="0"/>
                <a:cs typeface="Arial" panose="020B0604020202020204" pitchFamily="34" charset="0"/>
              </a:rPr>
              <a:t>(Η εικόνα παίζει με τον φόβο με μια χιουμοριστική πινελιά). Η εικόνα εγείρει ερωτήματα όπως: Ποιος ξέρει τι μας επιφυλάσσει η εξέλιξη αν δεν σταματήσουμε την κλιματική αλλαγή; Η εικόνα μπορεί να θεωρηθεί υπερβολική επειδή τέτοια πλάσματα πιθανότατα δεν θα αναπτυχθούν ποτέ).</a:t>
            </a:r>
            <a:endParaRPr lang="en-GR"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66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5885" y="2209408"/>
            <a:ext cx="8458282" cy="2559868"/>
          </a:xfrm>
          <a:prstGeom prst="rect">
            <a:avLst/>
          </a:prstGeom>
        </p:spPr>
        <p:txBody>
          <a:bodyPr wrap="square" lIns="91440" tIns="45720" rIns="91440" bIns="45720" anchor="t">
            <a:spAutoFit/>
          </a:bodyPr>
          <a:lstStyle/>
          <a:p>
            <a:pPr>
              <a:lnSpc>
                <a:spcPct val="120000"/>
              </a:lnSpc>
            </a:pPr>
            <a:r>
              <a:rPr lang="el-GR" sz="1500" i="1" dirty="0">
                <a:latin typeface="Arial" panose="020B0604020202020204" pitchFamily="34" charset="0"/>
                <a:cs typeface="Arial" panose="020B0604020202020204" pitchFamily="34" charset="0"/>
              </a:rPr>
              <a:t>Απλές τεχνικές για να προκαλέσετε συναισθηματική αντίδραση και να ξυπνήσετε έντονα συναισθήματα:</a:t>
            </a:r>
          </a:p>
          <a:p>
            <a:pPr>
              <a:lnSpc>
                <a:spcPct val="120000"/>
              </a:lnSpc>
            </a:pPr>
            <a:r>
              <a:rPr lang="el-GR" sz="1500" i="1" dirty="0">
                <a:latin typeface="Arial" panose="020B0604020202020204" pitchFamily="34" charset="0"/>
                <a:cs typeface="Arial" panose="020B0604020202020204" pitchFamily="34" charset="0"/>
              </a:rPr>
              <a:t>• Διαφορετικά χρώματα (το κόκκινο βιώνεται συχνά ως ζεστό και έντονο ενώ το μπλε είναι κρύο)</a:t>
            </a:r>
          </a:p>
          <a:p>
            <a:pPr>
              <a:lnSpc>
                <a:spcPct val="120000"/>
              </a:lnSpc>
            </a:pPr>
            <a:r>
              <a:rPr lang="el-GR" sz="1500" i="1" dirty="0">
                <a:latin typeface="Arial" panose="020B0604020202020204" pitchFamily="34" charset="0"/>
                <a:cs typeface="Arial" panose="020B0604020202020204" pitchFamily="34" charset="0"/>
              </a:rPr>
              <a:t>•Αλλαγές φωτός και χρώματος (για παράδειγμα, απαλό φως με ζεστούς χρωματικούς τόνους για θετικά συναισθήματα και κρύο, σκληρό φως με σκούρους τόνους για τη δημιουργία δραματικών και αρνητικών συσχετίσεων)</a:t>
            </a:r>
          </a:p>
          <a:p>
            <a:pPr>
              <a:lnSpc>
                <a:spcPct val="120000"/>
              </a:lnSpc>
            </a:pPr>
            <a:r>
              <a:rPr lang="el-GR" sz="1500" i="1" dirty="0">
                <a:latin typeface="Arial" panose="020B0604020202020204" pitchFamily="34" charset="0"/>
                <a:cs typeface="Arial" panose="020B0604020202020204" pitchFamily="34" charset="0"/>
              </a:rPr>
              <a:t>• Εικόνες που εμπνέουν συναισθηματικούς συνειρμούς (αίσθηση του </a:t>
            </a:r>
            <a:r>
              <a:rPr lang="el-GR" sz="1500" i="1" dirty="0" err="1">
                <a:latin typeface="Arial" panose="020B0604020202020204" pitchFamily="34" charset="0"/>
                <a:cs typeface="Arial" panose="020B0604020202020204" pitchFamily="34" charset="0"/>
              </a:rPr>
              <a:t>ανήκειν</a:t>
            </a:r>
            <a:r>
              <a:rPr lang="el-GR" sz="1500" i="1" dirty="0">
                <a:latin typeface="Arial" panose="020B0604020202020204" pitchFamily="34" charset="0"/>
                <a:cs typeface="Arial" panose="020B0604020202020204" pitchFamily="34" charset="0"/>
              </a:rPr>
              <a:t> ή απογοήτευσης)</a:t>
            </a:r>
          </a:p>
          <a:p>
            <a:pPr>
              <a:lnSpc>
                <a:spcPct val="120000"/>
              </a:lnSpc>
            </a:pPr>
            <a:r>
              <a:rPr lang="el-GR" sz="1500" i="1" dirty="0">
                <a:latin typeface="Arial" panose="020B0604020202020204" pitchFamily="34" charset="0"/>
                <a:cs typeface="Arial" panose="020B0604020202020204" pitchFamily="34" charset="0"/>
              </a:rPr>
              <a:t>• Μια παρατήρηση που προκαλεί κακή συμπεριφορά ή θυμό, για παράδειγμα, στον ακροατή</a:t>
            </a:r>
          </a:p>
          <a:p>
            <a:pPr>
              <a:lnSpc>
                <a:spcPct val="120000"/>
              </a:lnSpc>
            </a:pPr>
            <a:r>
              <a:rPr lang="el-GR" sz="1500" i="1" dirty="0">
                <a:latin typeface="Arial" panose="020B0604020202020204" pitchFamily="34" charset="0"/>
                <a:cs typeface="Arial" panose="020B0604020202020204" pitchFamily="34" charset="0"/>
              </a:rPr>
              <a:t>• Δραματική μουσική που συνοδεύει κινούμενες εικόνες</a:t>
            </a:r>
          </a:p>
        </p:txBody>
      </p:sp>
      <p:sp>
        <p:nvSpPr>
          <p:cNvPr id="3" name="Rektangel 2"/>
          <p:cNvSpPr/>
          <p:nvPr/>
        </p:nvSpPr>
        <p:spPr>
          <a:xfrm>
            <a:off x="445885" y="232364"/>
            <a:ext cx="7782703" cy="553998"/>
          </a:xfrm>
          <a:prstGeom prst="rect">
            <a:avLst/>
          </a:prstGeom>
        </p:spPr>
        <p:txBody>
          <a:bodyPr wrap="square">
            <a:spAutoFit/>
          </a:bodyPr>
          <a:lstStyle/>
          <a:p>
            <a:r>
              <a:rPr lang="el-GR" sz="3000" dirty="0">
                <a:solidFill>
                  <a:srgbClr val="FFFFFF"/>
                </a:solidFill>
                <a:latin typeface="Arial" panose="020B0604020202020204" pitchFamily="34" charset="0"/>
                <a:cs typeface="Arial" panose="020B0604020202020204" pitchFamily="34" charset="0"/>
              </a:rPr>
              <a:t>Περίληψη</a:t>
            </a:r>
            <a:r>
              <a:rPr lang="sv-SE" sz="3000" dirty="0">
                <a:solidFill>
                  <a:srgbClr val="FFFFFF"/>
                </a:solidFill>
                <a:latin typeface="Arial" panose="020B0604020202020204" pitchFamily="34" charset="0"/>
                <a:cs typeface="Arial" panose="020B0604020202020204" pitchFamily="34" charset="0"/>
              </a:rPr>
              <a:t>|</a:t>
            </a:r>
            <a:r>
              <a:rPr lang="el-GR" sz="3000" dirty="0">
                <a:solidFill>
                  <a:srgbClr val="FFFFFF"/>
                </a:solidFill>
                <a:latin typeface="Arial" panose="020B0604020202020204" pitchFamily="34" charset="0"/>
                <a:cs typeface="Arial" panose="020B0604020202020204" pitchFamily="34" charset="0"/>
              </a:rPr>
              <a:t>έκκληση στο συναίσθημα</a:t>
            </a:r>
            <a:endParaRPr lang="sv-SE" sz="3000" dirty="0">
              <a:solidFill>
                <a:srgbClr val="FFFFFF"/>
              </a:solidFill>
              <a:latin typeface="Arial" panose="020B0604020202020204" pitchFamily="34" charset="0"/>
              <a:cs typeface="Arial" panose="020B0604020202020204" pitchFamily="34" charset="0"/>
            </a:endParaRPr>
          </a:p>
        </p:txBody>
      </p:sp>
      <p:sp>
        <p:nvSpPr>
          <p:cNvPr id="4" name="Rektangel 3"/>
          <p:cNvSpPr/>
          <p:nvPr/>
        </p:nvSpPr>
        <p:spPr>
          <a:xfrm>
            <a:off x="445884" y="913232"/>
            <a:ext cx="7782704" cy="1254446"/>
          </a:xfrm>
          <a:prstGeom prst="rect">
            <a:avLst/>
          </a:prstGeom>
        </p:spPr>
        <p:txBody>
          <a:bodyPr wrap="square">
            <a:spAutoFit/>
          </a:bodyPr>
          <a:lstStyle/>
          <a:p>
            <a:pPr>
              <a:lnSpc>
                <a:spcPct val="120000"/>
              </a:lnSpc>
            </a:pPr>
            <a:r>
              <a:rPr lang="el-GR" sz="1600" dirty="0">
                <a:latin typeface="Arial" panose="020B0604020202020204" pitchFamily="34" charset="0"/>
                <a:cs typeface="Arial" panose="020B0604020202020204" pitchFamily="34" charset="0"/>
              </a:rPr>
              <a:t>Η προπαγάνδα που προκαλεί συναισθήματα θέλει να ξυπνήσει έντονα συναισθήματα μέσα σας όπως φόβο, ελπίδα, θυμό, συμπάθεια, αηδία ή ενθουσιασμό. Όταν αισθανόμαστε έντονα, γινόμαστε πιο δεκτικοί στο μήνυμα που θέλει να μεταδώσει η προπαγάνδα.</a:t>
            </a:r>
            <a:endParaRPr lang="sv-SE" sz="1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83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66" y="-53788"/>
            <a:ext cx="9191065" cy="5197288"/>
          </a:xfrm>
          <a:prstGeom prst="rect">
            <a:avLst/>
          </a:prstGeom>
          <a:solidFill>
            <a:srgbClr val="FFD7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ktangel 2"/>
          <p:cNvSpPr/>
          <p:nvPr/>
        </p:nvSpPr>
        <p:spPr>
          <a:xfrm>
            <a:off x="-47066" y="833803"/>
            <a:ext cx="9191066" cy="2834622"/>
          </a:xfrm>
          <a:prstGeom prst="rect">
            <a:avLst/>
          </a:prstGeom>
        </p:spPr>
        <p:txBody>
          <a:bodyPr wrap="square">
            <a:spAutoFit/>
          </a:bodyPr>
          <a:lstStyle/>
          <a:p>
            <a:pPr algn="ctr">
              <a:lnSpc>
                <a:spcPct val="90000"/>
              </a:lnSpc>
            </a:pPr>
            <a:r>
              <a:rPr lang="el-GR" sz="6600" b="1" spc="300" dirty="0">
                <a:solidFill>
                  <a:schemeClr val="bg1"/>
                </a:solidFill>
                <a:latin typeface="Arial" panose="020B0604020202020204" pitchFamily="34" charset="0"/>
                <a:cs typeface="Arial" panose="020B0604020202020204" pitchFamily="34" charset="0"/>
              </a:rPr>
              <a:t>ΕΠΙΘΕΣΗ</a:t>
            </a:r>
            <a:r>
              <a:rPr lang="sv-SE" sz="6600" b="1" spc="300" dirty="0">
                <a:solidFill>
                  <a:schemeClr val="bg1"/>
                </a:solidFill>
                <a:latin typeface="Arial" panose="020B0604020202020204" pitchFamily="34" charset="0"/>
                <a:cs typeface="Arial" panose="020B0604020202020204" pitchFamily="34" charset="0"/>
              </a:rPr>
              <a:t> </a:t>
            </a:r>
          </a:p>
          <a:p>
            <a:pPr algn="ctr">
              <a:lnSpc>
                <a:spcPct val="90000"/>
              </a:lnSpc>
            </a:pPr>
            <a:r>
              <a:rPr lang="el-GR" sz="6600" b="1" spc="300" dirty="0">
                <a:solidFill>
                  <a:schemeClr val="bg1"/>
                </a:solidFill>
                <a:latin typeface="Arial" panose="020B0604020202020204" pitchFamily="34" charset="0"/>
                <a:cs typeface="Arial" panose="020B0604020202020204" pitchFamily="34" charset="0"/>
              </a:rPr>
              <a:t>ΣΤΟΝ</a:t>
            </a:r>
            <a:r>
              <a:rPr lang="sv-SE" sz="6600" b="1" spc="300" dirty="0">
                <a:solidFill>
                  <a:schemeClr val="bg1"/>
                </a:solidFill>
                <a:latin typeface="Arial" panose="020B0604020202020204" pitchFamily="34" charset="0"/>
                <a:cs typeface="Arial" panose="020B0604020202020204" pitchFamily="34" charset="0"/>
              </a:rPr>
              <a:t> </a:t>
            </a:r>
          </a:p>
          <a:p>
            <a:pPr algn="ctr">
              <a:lnSpc>
                <a:spcPct val="90000"/>
              </a:lnSpc>
            </a:pPr>
            <a:r>
              <a:rPr lang="el-GR" sz="6600" b="1" spc="300" dirty="0">
                <a:solidFill>
                  <a:schemeClr val="bg1"/>
                </a:solidFill>
                <a:latin typeface="Arial" panose="020B0604020202020204" pitchFamily="34" charset="0"/>
                <a:cs typeface="Arial" panose="020B0604020202020204" pitchFamily="34" charset="0"/>
              </a:rPr>
              <a:t>ΑΝΤΙΠΑΛΟ</a:t>
            </a:r>
            <a:endParaRPr lang="sv-SE" sz="6600" b="1" spc="100" dirty="0">
              <a:solidFill>
                <a:schemeClr val="bg1"/>
              </a:solidFill>
              <a:latin typeface="Arial" panose="020B0604020202020204" pitchFamily="34" charset="0"/>
              <a:cs typeface="Arial" panose="020B0604020202020204" pitchFamily="34" charset="0"/>
            </a:endParaRPr>
          </a:p>
        </p:txBody>
      </p:sp>
      <p:sp>
        <p:nvSpPr>
          <p:cNvPr id="6" name="Rektangel 2"/>
          <p:cNvSpPr/>
          <p:nvPr/>
        </p:nvSpPr>
        <p:spPr>
          <a:xfrm>
            <a:off x="174809" y="3787190"/>
            <a:ext cx="8727141" cy="424732"/>
          </a:xfrm>
          <a:prstGeom prst="rect">
            <a:avLst/>
          </a:prstGeom>
        </p:spPr>
        <p:txBody>
          <a:bodyPr wrap="square">
            <a:spAutoFit/>
          </a:bodyPr>
          <a:lstStyle/>
          <a:p>
            <a:pPr algn="ctr">
              <a:lnSpc>
                <a:spcPct val="90000"/>
              </a:lnSpc>
            </a:pPr>
            <a:r>
              <a:rPr lang="el-GR" sz="2300" b="1" dirty="0" err="1">
                <a:solidFill>
                  <a:schemeClr val="bg1"/>
                </a:solidFill>
                <a:latin typeface="Arial" panose="020B0604020202020204" pitchFamily="34" charset="0"/>
                <a:cs typeface="Arial" panose="020B0604020202020204" pitchFamily="34" charset="0"/>
              </a:rPr>
              <a:t>Δημιουργ</a:t>
            </a:r>
            <a:r>
              <a:rPr lang="sv-SE" sz="2300" b="1" dirty="0" err="1">
                <a:solidFill>
                  <a:schemeClr val="bg1"/>
                </a:solidFill>
                <a:latin typeface="Arial" panose="020B0604020202020204" pitchFamily="34" charset="0"/>
                <a:cs typeface="Arial" panose="020B0604020202020204" pitchFamily="34" charset="0"/>
              </a:rPr>
              <a:t>ί</a:t>
            </a:r>
            <a:r>
              <a:rPr lang="el-GR" sz="2300" b="1" dirty="0">
                <a:solidFill>
                  <a:schemeClr val="bg1"/>
                </a:solidFill>
                <a:latin typeface="Arial" panose="020B0604020202020204" pitchFamily="34" charset="0"/>
                <a:cs typeface="Arial" panose="020B0604020202020204" pitchFamily="34" charset="0"/>
              </a:rPr>
              <a:t>α του «εμείς» και «αυτοί»</a:t>
            </a:r>
            <a:endParaRPr lang="sv-SE" sz="2300" b="1" dirty="0">
              <a:solidFill>
                <a:schemeClr val="bg1"/>
              </a:solidFill>
              <a:latin typeface="Arial" panose="020B0604020202020204" pitchFamily="34" charset="0"/>
              <a:cs typeface="Arial" panose="020B0604020202020204" pitchFamily="34" charset="0"/>
            </a:endParaRPr>
          </a:p>
        </p:txBody>
      </p:sp>
      <p:cxnSp>
        <p:nvCxnSpPr>
          <p:cNvPr id="7" name="Straight Connector 6"/>
          <p:cNvCxnSpPr>
            <a:cxnSpLocks/>
          </p:cNvCxnSpPr>
          <p:nvPr/>
        </p:nvCxnSpPr>
        <p:spPr>
          <a:xfrm>
            <a:off x="2563446" y="1731310"/>
            <a:ext cx="394676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a:cxnSpLocks/>
          </p:cNvCxnSpPr>
          <p:nvPr/>
        </p:nvCxnSpPr>
        <p:spPr>
          <a:xfrm>
            <a:off x="2097741" y="4178302"/>
            <a:ext cx="48880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3298092" y="2635628"/>
            <a:ext cx="242277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097741" y="3570199"/>
            <a:ext cx="4888006"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639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135" y="346582"/>
            <a:ext cx="4120043" cy="3012781"/>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365135" y="3519963"/>
            <a:ext cx="4599975" cy="210442"/>
          </a:xfrm>
          <a:prstGeom prst="rect">
            <a:avLst/>
          </a:prstGeom>
        </p:spPr>
        <p:txBody>
          <a:bodyPr vert="horz" wrap="square">
            <a:spAutoFit/>
          </a:bodyPr>
          <a:lstStyle/>
          <a:p>
            <a:pPr>
              <a:lnSpc>
                <a:spcPct val="120000"/>
              </a:lnSpc>
            </a:pPr>
            <a:r>
              <a:rPr lang="sv-SE" sz="700" i="1" dirty="0">
                <a:latin typeface="Zurich BT" panose="020B0603020202030204" pitchFamily="34" charset="0"/>
              </a:rPr>
              <a:t>Photo: www.pixabay.com</a:t>
            </a:r>
            <a:endParaRPr lang="sv-SE" sz="700" dirty="0">
              <a:solidFill>
                <a:srgbClr val="FFFFFF"/>
              </a:solidFill>
              <a:latin typeface="Zurich BT" panose="020B0603020202030204" pitchFamily="34" charset="0"/>
            </a:endParaRPr>
          </a:p>
        </p:txBody>
      </p:sp>
      <p:sp>
        <p:nvSpPr>
          <p:cNvPr id="2" name="TextBox 1">
            <a:extLst>
              <a:ext uri="{FF2B5EF4-FFF2-40B4-BE49-F238E27FC236}">
                <a16:creationId xmlns:a16="http://schemas.microsoft.com/office/drawing/2014/main" id="{E8571FE1-83E7-1087-0FBD-5D18AB4C60D4}"/>
              </a:ext>
            </a:extLst>
          </p:cNvPr>
          <p:cNvSpPr txBox="1"/>
          <p:nvPr/>
        </p:nvSpPr>
        <p:spPr>
          <a:xfrm>
            <a:off x="4658824" y="234462"/>
            <a:ext cx="4227268" cy="3606115"/>
          </a:xfrm>
          <a:prstGeom prst="rect">
            <a:avLst/>
          </a:prstGeom>
          <a:noFill/>
        </p:spPr>
        <p:txBody>
          <a:bodyPr wrap="square" rtlCol="0">
            <a:spAutoFit/>
          </a:bodyPr>
          <a:lstStyle/>
          <a:p>
            <a:pPr>
              <a:spcAft>
                <a:spcPts val="1100"/>
              </a:spcAft>
            </a:pPr>
            <a:r>
              <a:rPr lang="el-GR" sz="1500" dirty="0">
                <a:effectLst/>
                <a:latin typeface="Arial" panose="020B0604020202020204" pitchFamily="34" charset="0"/>
                <a:ea typeface="Times New Roman" panose="02020603050405020304" pitchFamily="18" charset="0"/>
                <a:cs typeface="Arial" panose="020B0604020202020204" pitchFamily="34" charset="0"/>
              </a:rPr>
              <a:t>Η εικόνα είναι μια καρικατούρα του Ντόναλντ </a:t>
            </a:r>
            <a:r>
              <a:rPr lang="el-GR" sz="1500" dirty="0" err="1">
                <a:effectLst/>
                <a:latin typeface="Arial" panose="020B0604020202020204" pitchFamily="34" charset="0"/>
                <a:ea typeface="Times New Roman" panose="02020603050405020304" pitchFamily="18" charset="0"/>
                <a:cs typeface="Arial" panose="020B0604020202020204" pitchFamily="34" charset="0"/>
              </a:rPr>
              <a:t>Τραμπ</a:t>
            </a:r>
            <a:r>
              <a:rPr lang="el-GR" sz="1500" dirty="0">
                <a:effectLst/>
                <a:latin typeface="Arial" panose="020B0604020202020204" pitchFamily="34" charset="0"/>
                <a:ea typeface="Times New Roman" panose="02020603050405020304" pitchFamily="18" charset="0"/>
                <a:cs typeface="Arial" panose="020B0604020202020204" pitchFamily="34" charset="0"/>
              </a:rPr>
              <a:t>, του προέδρου των ΗΠΑ. Η σκιά του έχει πολύ μακριά μύτη. Τι πιστεύετε ότι θέλει να σκεφτεί ο πομπός για αυτήν την εικόνα; Γιατί η σκιά έχει μακριά μύτη; Μπορούμε να βρούμε ένα «εμείς» και ένα «αυτοί» στην εικόνα;</a:t>
            </a:r>
            <a:endParaRPr lang="en-GR" sz="15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100"/>
              </a:spcAft>
            </a:pPr>
            <a:r>
              <a:rPr lang="el-GR" sz="1500" dirty="0">
                <a:effectLst/>
                <a:latin typeface="Arial" panose="020B0604020202020204" pitchFamily="34" charset="0"/>
                <a:ea typeface="Times New Roman" panose="02020603050405020304" pitchFamily="18" charset="0"/>
                <a:cs typeface="Arial" panose="020B0604020202020204" pitchFamily="34" charset="0"/>
              </a:rPr>
              <a:t>(Η σκιά είναι μια δημοφιλής πολιτιστική αναφορά στον ήρωα της λογοτεχνίας </a:t>
            </a:r>
            <a:r>
              <a:rPr lang="el-GR" sz="1500" dirty="0" err="1">
                <a:effectLst/>
                <a:latin typeface="Arial" panose="020B0604020202020204" pitchFamily="34" charset="0"/>
                <a:ea typeface="Times New Roman" panose="02020603050405020304" pitchFamily="18" charset="0"/>
                <a:cs typeface="Arial" panose="020B0604020202020204" pitchFamily="34" charset="0"/>
              </a:rPr>
              <a:t>Πινόκιο</a:t>
            </a:r>
            <a:r>
              <a:rPr lang="el-GR" sz="1500" dirty="0">
                <a:effectLst/>
                <a:latin typeface="Arial" panose="020B0604020202020204" pitchFamily="34" charset="0"/>
                <a:ea typeface="Times New Roman" panose="02020603050405020304" pitchFamily="18" charset="0"/>
                <a:cs typeface="Arial" panose="020B0604020202020204" pitchFamily="34" charset="0"/>
              </a:rPr>
              <a:t>). Η μύτη του </a:t>
            </a:r>
            <a:r>
              <a:rPr lang="el-GR" sz="1500" dirty="0" err="1">
                <a:effectLst/>
                <a:latin typeface="Arial" panose="020B0604020202020204" pitchFamily="34" charset="0"/>
                <a:ea typeface="Times New Roman" panose="02020603050405020304" pitchFamily="18" charset="0"/>
                <a:cs typeface="Arial" panose="020B0604020202020204" pitchFamily="34" charset="0"/>
              </a:rPr>
              <a:t>Πινόκιο</a:t>
            </a:r>
            <a:r>
              <a:rPr lang="el-GR" sz="1500" dirty="0">
                <a:effectLst/>
                <a:latin typeface="Arial" panose="020B0604020202020204" pitchFamily="34" charset="0"/>
                <a:ea typeface="Times New Roman" panose="02020603050405020304" pitchFamily="18" charset="0"/>
                <a:cs typeface="Arial" panose="020B0604020202020204" pitchFamily="34" charset="0"/>
              </a:rPr>
              <a:t> μεγάλωνε κάθε φορά που έλεγε ψέματα. Το να δώσουμε στον </a:t>
            </a:r>
            <a:r>
              <a:rPr lang="el-GR" sz="1500" dirty="0" err="1">
                <a:effectLst/>
                <a:latin typeface="Arial" panose="020B0604020202020204" pitchFamily="34" charset="0"/>
                <a:ea typeface="Times New Roman" panose="02020603050405020304" pitchFamily="18" charset="0"/>
                <a:cs typeface="Arial" panose="020B0604020202020204" pitchFamily="34" charset="0"/>
              </a:rPr>
              <a:t>Τραμπ</a:t>
            </a:r>
            <a:r>
              <a:rPr lang="el-GR" sz="1500" dirty="0">
                <a:effectLst/>
                <a:latin typeface="Arial" panose="020B0604020202020204" pitchFamily="34" charset="0"/>
                <a:ea typeface="Times New Roman" panose="02020603050405020304" pitchFamily="18" charset="0"/>
                <a:cs typeface="Arial" panose="020B0604020202020204" pitchFamily="34" charset="0"/>
              </a:rPr>
              <a:t> μια μακριά μύτη θα μπορούσε να είναι ένας τρόπος να μεταδώσουμε την άποψη ότι ο </a:t>
            </a:r>
            <a:r>
              <a:rPr lang="el-GR" sz="1500" dirty="0" err="1">
                <a:effectLst/>
                <a:latin typeface="Arial" panose="020B0604020202020204" pitchFamily="34" charset="0"/>
                <a:ea typeface="Times New Roman" panose="02020603050405020304" pitchFamily="18" charset="0"/>
                <a:cs typeface="Arial" panose="020B0604020202020204" pitchFamily="34" charset="0"/>
              </a:rPr>
              <a:t>Τραμπ</a:t>
            </a:r>
            <a:r>
              <a:rPr lang="el-GR" sz="1500" dirty="0">
                <a:effectLst/>
                <a:latin typeface="Arial" panose="020B0604020202020204" pitchFamily="34" charset="0"/>
                <a:ea typeface="Times New Roman" panose="02020603050405020304" pitchFamily="18" charset="0"/>
                <a:cs typeface="Arial" panose="020B0604020202020204" pitchFamily="34" charset="0"/>
              </a:rPr>
              <a:t> είναι ψεύτης.)</a:t>
            </a:r>
            <a:endParaRPr lang="en-GR" sz="15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641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4226" y="1035406"/>
            <a:ext cx="1751174" cy="2460208"/>
          </a:xfrm>
          <a:prstGeom prst="rect">
            <a:avLst/>
          </a:prstGeom>
          <a:ln>
            <a:noFill/>
          </a:ln>
          <a:effectLst>
            <a:outerShdw blurRad="292100" dist="139700" dir="2700000" algn="tl" rotWithShape="0">
              <a:srgbClr val="333333">
                <a:alpha val="65000"/>
              </a:srgbClr>
            </a:outerShdw>
          </a:effectLst>
        </p:spPr>
      </p:pic>
      <p:pic>
        <p:nvPicPr>
          <p:cNvPr id="5" name="Bildobjekt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9247" y="1040648"/>
            <a:ext cx="1838391" cy="2434353"/>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511" y="1040594"/>
            <a:ext cx="1746542" cy="2455595"/>
          </a:xfrm>
          <a:prstGeom prst="rect">
            <a:avLst/>
          </a:prstGeom>
          <a:ln>
            <a:noFill/>
          </a:ln>
          <a:effectLst>
            <a:outerShdw blurRad="292100" dist="139700" dir="2700000" algn="tl" rotWithShape="0">
              <a:srgbClr val="333333">
                <a:alpha val="65000"/>
              </a:srgbClr>
            </a:outerShdw>
          </a:effectLst>
        </p:spPr>
      </p:pic>
      <p:sp>
        <p:nvSpPr>
          <p:cNvPr id="8" name="textruta 7"/>
          <p:cNvSpPr txBox="1"/>
          <p:nvPr/>
        </p:nvSpPr>
        <p:spPr>
          <a:xfrm>
            <a:off x="713512" y="3760465"/>
            <a:ext cx="1746542" cy="830997"/>
          </a:xfrm>
          <a:prstGeom prst="rect">
            <a:avLst/>
          </a:prstGeom>
          <a:noFill/>
        </p:spPr>
        <p:txBody>
          <a:bodyPr wrap="square" rtlCol="0">
            <a:spAutoFit/>
          </a:bodyPr>
          <a:lstStyle/>
          <a:p>
            <a:pPr algn="ctr"/>
            <a:r>
              <a:rPr lang="el-GR" sz="1600" dirty="0">
                <a:solidFill>
                  <a:srgbClr val="FFFFFF"/>
                </a:solidFill>
                <a:latin typeface="Arial" panose="020B0604020202020204" pitchFamily="34" charset="0"/>
                <a:cs typeface="Arial" panose="020B0604020202020204" pitchFamily="34" charset="0"/>
              </a:rPr>
              <a:t>Η Γερμανία σύμφωνα με τη Γερμανία</a:t>
            </a:r>
            <a:endParaRPr lang="sv-SE" sz="1600" dirty="0">
              <a:solidFill>
                <a:srgbClr val="FFFFFF"/>
              </a:solidFill>
              <a:latin typeface="Arial" panose="020B0604020202020204" pitchFamily="34" charset="0"/>
              <a:cs typeface="Arial" panose="020B0604020202020204" pitchFamily="34" charset="0"/>
            </a:endParaRPr>
          </a:p>
        </p:txBody>
      </p:sp>
      <p:sp>
        <p:nvSpPr>
          <p:cNvPr id="9" name="textruta 8"/>
          <p:cNvSpPr txBox="1"/>
          <p:nvPr/>
        </p:nvSpPr>
        <p:spPr>
          <a:xfrm>
            <a:off x="2733020" y="3762653"/>
            <a:ext cx="1610227" cy="830997"/>
          </a:xfrm>
          <a:prstGeom prst="rect">
            <a:avLst/>
          </a:prstGeom>
          <a:noFill/>
        </p:spPr>
        <p:txBody>
          <a:bodyPr wrap="square" rtlCol="0">
            <a:spAutoFit/>
          </a:bodyPr>
          <a:lstStyle/>
          <a:p>
            <a:pPr algn="ctr"/>
            <a:r>
              <a:rPr lang="el-GR" sz="1600" dirty="0">
                <a:solidFill>
                  <a:srgbClr val="FFFFFF"/>
                </a:solidFill>
                <a:latin typeface="Arial" panose="020B0604020202020204" pitchFamily="34" charset="0"/>
                <a:cs typeface="Arial" panose="020B0604020202020204" pitchFamily="34" charset="0"/>
              </a:rPr>
              <a:t>Η Γερμανία σύμφωνα με τις ΗΠΑ</a:t>
            </a:r>
            <a:endParaRPr lang="sv-SE" sz="1600" dirty="0">
              <a:solidFill>
                <a:srgbClr val="FFFFFF"/>
              </a:solidFill>
              <a:latin typeface="Arial" panose="020B0604020202020204" pitchFamily="34" charset="0"/>
              <a:cs typeface="Arial" panose="020B0604020202020204" pitchFamily="34" charset="0"/>
            </a:endParaRPr>
          </a:p>
        </p:txBody>
      </p:sp>
      <p:sp>
        <p:nvSpPr>
          <p:cNvPr id="10" name="textruta 9"/>
          <p:cNvSpPr txBox="1"/>
          <p:nvPr/>
        </p:nvSpPr>
        <p:spPr>
          <a:xfrm>
            <a:off x="4639627" y="3767788"/>
            <a:ext cx="1751174" cy="830997"/>
          </a:xfrm>
          <a:prstGeom prst="rect">
            <a:avLst/>
          </a:prstGeom>
          <a:noFill/>
        </p:spPr>
        <p:txBody>
          <a:bodyPr wrap="square" rtlCol="0">
            <a:spAutoFit/>
          </a:bodyPr>
          <a:lstStyle/>
          <a:p>
            <a:pPr algn="ctr"/>
            <a:r>
              <a:rPr lang="el-GR" sz="1600" dirty="0">
                <a:solidFill>
                  <a:srgbClr val="FFFFFF"/>
                </a:solidFill>
                <a:latin typeface="Arial" panose="020B0604020202020204" pitchFamily="34" charset="0"/>
                <a:cs typeface="Arial" panose="020B0604020202020204" pitchFamily="34" charset="0"/>
              </a:rPr>
              <a:t>Οι ΗΠΑ σύμφωνα με την Ιταλία</a:t>
            </a:r>
            <a:endParaRPr lang="sv-SE" sz="1600" dirty="0">
              <a:solidFill>
                <a:srgbClr val="FFFFFF"/>
              </a:solidFill>
              <a:latin typeface="Arial" panose="020B0604020202020204" pitchFamily="34" charset="0"/>
              <a:cs typeface="Arial" panose="020B0604020202020204" pitchFamily="34" charset="0"/>
            </a:endParaRPr>
          </a:p>
        </p:txBody>
      </p:sp>
      <p:sp>
        <p:nvSpPr>
          <p:cNvPr id="11" name="textruta 10"/>
          <p:cNvSpPr txBox="1"/>
          <p:nvPr/>
        </p:nvSpPr>
        <p:spPr>
          <a:xfrm>
            <a:off x="6661947" y="3789671"/>
            <a:ext cx="1838391" cy="584775"/>
          </a:xfrm>
          <a:prstGeom prst="rect">
            <a:avLst/>
          </a:prstGeom>
          <a:noFill/>
        </p:spPr>
        <p:txBody>
          <a:bodyPr wrap="square" rtlCol="0">
            <a:spAutoFit/>
          </a:bodyPr>
          <a:lstStyle/>
          <a:p>
            <a:pPr algn="ctr"/>
            <a:r>
              <a:rPr lang="el-GR" sz="1600" dirty="0">
                <a:solidFill>
                  <a:srgbClr val="FFFFFF"/>
                </a:solidFill>
                <a:latin typeface="Arial" panose="020B0604020202020204" pitchFamily="34" charset="0"/>
                <a:cs typeface="Arial" panose="020B0604020202020204" pitchFamily="34" charset="0"/>
              </a:rPr>
              <a:t>Οι ΗΠΑ σύμφωνα με τις ΗΠΑ</a:t>
            </a:r>
            <a:endParaRPr lang="sv-SE" sz="1600" dirty="0">
              <a:solidFill>
                <a:srgbClr val="FFFFFF"/>
              </a:solidFill>
              <a:latin typeface="Arial" panose="020B0604020202020204" pitchFamily="34" charset="0"/>
              <a:cs typeface="Arial" panose="020B0604020202020204" pitchFamily="34" charset="0"/>
            </a:endParaRPr>
          </a:p>
        </p:txBody>
      </p:sp>
      <p:pic>
        <p:nvPicPr>
          <p:cNvPr id="12" name="Platshållare för innehåll 3"/>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2707620" y="1040594"/>
            <a:ext cx="1610227" cy="245559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C8546F0-E2C3-42C2-1004-053530D08EED}"/>
              </a:ext>
            </a:extLst>
          </p:cNvPr>
          <p:cNvSpPr txBox="1"/>
          <p:nvPr/>
        </p:nvSpPr>
        <p:spPr>
          <a:xfrm>
            <a:off x="825523" y="98439"/>
            <a:ext cx="7674815" cy="892552"/>
          </a:xfrm>
          <a:prstGeom prst="rect">
            <a:avLst/>
          </a:prstGeom>
          <a:noFill/>
        </p:spPr>
        <p:txBody>
          <a:bodyPr wrap="square" rtlCol="0">
            <a:spAutoFit/>
          </a:bodyPr>
          <a:lstStyle/>
          <a:p>
            <a:pPr>
              <a:spcAft>
                <a:spcPts val="1100"/>
              </a:spcAft>
            </a:pPr>
            <a:r>
              <a:rPr lang="el-GR" sz="1300" dirty="0">
                <a:effectLst/>
                <a:latin typeface="Arial" panose="020B0604020202020204" pitchFamily="34" charset="0"/>
                <a:ea typeface="Times New Roman" panose="02020603050405020304" pitchFamily="18" charset="0"/>
                <a:cs typeface="Arial" panose="020B0604020202020204" pitchFamily="34" charset="0"/>
              </a:rPr>
              <a:t>Αυτά είναι τρία ιστορικά παραδείγματα από τον Β' Παγκόσμιο Πόλεμο. Οι αφίσες δείχνουν πώς διαφορετικές χώρες χρησιμοποίησαν προπαγανδιστικές αφίσες για να ζωγραφίσουν μια εικόνα του εαυτού τους και του εχθρού. Σκοπός των αφισών είναι να ενισχύσουν την αίσθηση του «εμείς» εναντίον «αυτών».</a:t>
            </a:r>
            <a:endParaRPr lang="en-US" sz="1300" dirty="0"/>
          </a:p>
        </p:txBody>
      </p:sp>
    </p:spTree>
    <p:extLst>
      <p:ext uri="{BB962C8B-B14F-4D97-AF65-F5344CB8AC3E}">
        <p14:creationId xmlns:p14="http://schemas.microsoft.com/office/powerpoint/2010/main" val="271185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ush mont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856" y="648678"/>
            <a:ext cx="4393144" cy="292425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417B93C-E686-32C5-1788-9144CDF71C1E}"/>
              </a:ext>
            </a:extLst>
          </p:cNvPr>
          <p:cNvSpPr txBox="1"/>
          <p:nvPr/>
        </p:nvSpPr>
        <p:spPr>
          <a:xfrm>
            <a:off x="4688902" y="33585"/>
            <a:ext cx="4394834" cy="5363007"/>
          </a:xfrm>
          <a:prstGeom prst="rect">
            <a:avLst/>
          </a:prstGeom>
          <a:noFill/>
        </p:spPr>
        <p:txBody>
          <a:bodyPr wrap="square" rtlCol="0">
            <a:spAutoFit/>
          </a:bodyPr>
          <a:lstStyle/>
          <a:p>
            <a:pPr>
              <a:spcAft>
                <a:spcPts val="1100"/>
              </a:spcAft>
            </a:pPr>
            <a:r>
              <a:rPr lang="el-GR" sz="1500" dirty="0">
                <a:effectLst/>
                <a:latin typeface="Arial" panose="020B0604020202020204" pitchFamily="34" charset="0"/>
                <a:ea typeface="Times New Roman" panose="02020603050405020304" pitchFamily="18" charset="0"/>
                <a:cs typeface="Arial" panose="020B0604020202020204" pitchFamily="34" charset="0"/>
              </a:rPr>
              <a:t>Στη φωτογραφία βλέπουμε τον πρώην πρόεδρο των ΗΠΑ Τζορτζ Μπους με τη σύζυγό του </a:t>
            </a:r>
            <a:r>
              <a:rPr lang="el-GR" sz="1500" dirty="0" err="1">
                <a:effectLst/>
                <a:latin typeface="Arial" panose="020B0604020202020204" pitchFamily="34" charset="0"/>
                <a:ea typeface="Times New Roman" panose="02020603050405020304" pitchFamily="18" charset="0"/>
                <a:cs typeface="Arial" panose="020B0604020202020204" pitchFamily="34" charset="0"/>
              </a:rPr>
              <a:t>Λόρα</a:t>
            </a:r>
            <a:r>
              <a:rPr lang="el-GR" sz="1500" dirty="0">
                <a:effectLst/>
                <a:latin typeface="Arial" panose="020B0604020202020204" pitchFamily="34" charset="0"/>
                <a:ea typeface="Times New Roman" panose="02020603050405020304" pitchFamily="18" charset="0"/>
                <a:cs typeface="Arial" panose="020B0604020202020204" pitchFamily="34" charset="0"/>
              </a:rPr>
              <a:t>. Μπροστά τους είναι κάτι σαν </a:t>
            </a:r>
            <a:r>
              <a:rPr lang="el-GR" sz="1500" dirty="0" err="1">
                <a:effectLst/>
                <a:latin typeface="Arial" panose="020B0604020202020204" pitchFamily="34" charset="0"/>
                <a:ea typeface="Times New Roman" panose="02020603050405020304" pitchFamily="18" charset="0"/>
                <a:cs typeface="Arial" panose="020B0604020202020204" pitchFamily="34" charset="0"/>
              </a:rPr>
              <a:t>selfie</a:t>
            </a:r>
            <a:r>
              <a:rPr lang="el-GR" sz="1500" dirty="0">
                <a:effectLst/>
                <a:latin typeface="Arial" panose="020B0604020202020204" pitchFamily="34" charset="0"/>
                <a:ea typeface="Times New Roman" panose="02020603050405020304" pitchFamily="18" charset="0"/>
                <a:cs typeface="Arial" panose="020B0604020202020204" pitchFamily="34" charset="0"/>
              </a:rPr>
              <a:t> </a:t>
            </a:r>
            <a:r>
              <a:rPr lang="el-GR" sz="1500" dirty="0" err="1">
                <a:effectLst/>
                <a:latin typeface="Arial" panose="020B0604020202020204" pitchFamily="34" charset="0"/>
                <a:ea typeface="Times New Roman" panose="02020603050405020304" pitchFamily="18" charset="0"/>
                <a:cs typeface="Arial" panose="020B0604020202020204" pitchFamily="34" charset="0"/>
              </a:rPr>
              <a:t>stick</a:t>
            </a:r>
            <a:r>
              <a:rPr lang="el-GR" sz="1500" dirty="0">
                <a:effectLst/>
                <a:latin typeface="Arial" panose="020B0604020202020204" pitchFamily="34" charset="0"/>
                <a:ea typeface="Times New Roman" panose="02020603050405020304" pitchFamily="18" charset="0"/>
                <a:cs typeface="Arial" panose="020B0604020202020204" pitchFamily="34" charset="0"/>
              </a:rPr>
              <a:t> για να κρατάει το κινητό τους. Στο βάθος είναι μια βομβαρδισμένη πόλη και ένα μεγάλο σύννεφο καπνού.</a:t>
            </a:r>
            <a:endParaRPr lang="en-GR" sz="15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100"/>
              </a:spcAft>
            </a:pPr>
            <a:r>
              <a:rPr lang="el-GR" sz="1500" dirty="0">
                <a:effectLst/>
                <a:latin typeface="Arial" panose="020B0604020202020204" pitchFamily="34" charset="0"/>
                <a:ea typeface="Times New Roman" panose="02020603050405020304" pitchFamily="18" charset="0"/>
                <a:cs typeface="Arial" panose="020B0604020202020204" pitchFamily="34" charset="0"/>
              </a:rPr>
              <a:t>Πώς ερμηνεύετε αυτήν την εικόνα; Είναι μια θετική ή αρνητική απεικόνιση του ζεύγους Μπους;</a:t>
            </a:r>
            <a:endParaRPr lang="en-GR" sz="15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100"/>
              </a:spcAft>
            </a:pPr>
            <a:r>
              <a:rPr lang="el-GR" sz="1500" dirty="0">
                <a:effectLst/>
                <a:latin typeface="Arial" panose="020B0604020202020204" pitchFamily="34" charset="0"/>
                <a:ea typeface="Times New Roman" panose="02020603050405020304" pitchFamily="18" charset="0"/>
                <a:cs typeface="Arial" panose="020B0604020202020204" pitchFamily="34" charset="0"/>
              </a:rPr>
              <a:t>Η εικόνα είναι ένα μοντάζ που χρησιμοποιείται για να δείξει πώς ένας αποστολέας μπορεί να συνδυάσει δύο εικόνες από εντελώς διαφορετικά πλαίσια και να δημιουργήσει ένα μήνυμα που εξυπηρετεί τα δικά του συμφέροντα. Σε αυτή την περίπτωση, είναι σαφές ότι η εικόνα είναι μοντάζ. Συχνά αυτό δεν είναι τόσο προφανές και μπορεί να είναι δύσκολο να προσδιοριστεί εάν η υποτιθέμενη δήλωση είναι ψευδής ή όχι. Επομένως, είναι σημαντικό να παρέχετε πηγές εικόνων που χρησιμοποιείτε για να επιτρέψετε στον θεατή να ελέγξει το πρωτότυπο.</a:t>
            </a:r>
            <a:endParaRPr lang="en-GR" sz="15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23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5884" y="2525393"/>
            <a:ext cx="8506205" cy="2308324"/>
          </a:xfrm>
          <a:prstGeom prst="rect">
            <a:avLst/>
          </a:prstGeom>
        </p:spPr>
        <p:txBody>
          <a:bodyPr wrap="square">
            <a:spAutoFit/>
          </a:bodyPr>
          <a:lstStyle/>
          <a:p>
            <a:r>
              <a:rPr lang="el-GR" sz="1600" i="1" dirty="0">
                <a:latin typeface="Arial" panose="020B0604020202020204" pitchFamily="34" charset="0"/>
                <a:cs typeface="Arial" panose="020B0604020202020204" pitchFamily="34" charset="0"/>
              </a:rPr>
              <a:t>Αυτή η προπαγανδιστική τεχνική επιδιώκει να δημιουργήσει ένα «εμείς» και ένα «αυτοί». Οι τεχνικές που χρησιμοποιούνται για το σκοπό αυτό περιλαμβάνουν:</a:t>
            </a:r>
          </a:p>
          <a:p>
            <a:r>
              <a:rPr lang="el-GR" sz="1600" i="1" dirty="0">
                <a:latin typeface="Arial" panose="020B0604020202020204" pitchFamily="34" charset="0"/>
                <a:cs typeface="Arial" panose="020B0604020202020204" pitchFamily="34" charset="0"/>
              </a:rPr>
              <a:t>• Δημιουργία αντιπάλου, εστιάζοντας σε ένα άτομο ή μια ομάδα</a:t>
            </a:r>
          </a:p>
          <a:p>
            <a:r>
              <a:rPr lang="el-GR" sz="1600" i="1" dirty="0">
                <a:latin typeface="Arial" panose="020B0604020202020204" pitchFamily="34" charset="0"/>
                <a:cs typeface="Arial" panose="020B0604020202020204" pitchFamily="34" charset="0"/>
              </a:rPr>
              <a:t>• Καρικατούρες του αντιπάλου</a:t>
            </a:r>
          </a:p>
          <a:p>
            <a:r>
              <a:rPr lang="el-GR" sz="1600" i="1" dirty="0">
                <a:latin typeface="Arial" panose="020B0604020202020204" pitchFamily="34" charset="0"/>
                <a:cs typeface="Arial" panose="020B0604020202020204" pitchFamily="34" charset="0"/>
              </a:rPr>
              <a:t>• Δημιουργία μεταφορών που απεικονίζουν τον αντίπαλο με αρνητικό τρόπο</a:t>
            </a:r>
          </a:p>
          <a:p>
            <a:r>
              <a:rPr lang="el-GR" sz="1600" i="1" dirty="0">
                <a:latin typeface="Arial" panose="020B0604020202020204" pitchFamily="34" charset="0"/>
                <a:cs typeface="Arial" panose="020B0604020202020204" pitchFamily="34" charset="0"/>
              </a:rPr>
              <a:t>• Δυσφήμιση αυτών των ατόμων ή ομάδων, καταστροφή της φήμης τους, ενθάρρυνση του μίσους ή της αδιαφορίας</a:t>
            </a:r>
          </a:p>
          <a:p>
            <a:r>
              <a:rPr lang="el-GR" sz="1600" i="1" dirty="0">
                <a:latin typeface="Arial" panose="020B0604020202020204" pitchFamily="34" charset="0"/>
                <a:cs typeface="Arial" panose="020B0604020202020204" pitchFamily="34" charset="0"/>
              </a:rPr>
              <a:t>• Κάνετε τη δική σας ομάδα πιο ελκυστική για να προσελκύσετε νέα μέλη</a:t>
            </a:r>
          </a:p>
          <a:p>
            <a:endParaRPr lang="el-GR" sz="1600" i="1" dirty="0">
              <a:latin typeface="Arial" panose="020B0604020202020204" pitchFamily="34" charset="0"/>
              <a:cs typeface="Arial" panose="020B0604020202020204" pitchFamily="34" charset="0"/>
            </a:endParaRPr>
          </a:p>
        </p:txBody>
      </p:sp>
      <p:sp>
        <p:nvSpPr>
          <p:cNvPr id="3" name="Rektangel 2"/>
          <p:cNvSpPr/>
          <p:nvPr/>
        </p:nvSpPr>
        <p:spPr>
          <a:xfrm>
            <a:off x="445885" y="393506"/>
            <a:ext cx="8282479" cy="867930"/>
          </a:xfrm>
          <a:prstGeom prst="rect">
            <a:avLst/>
          </a:prstGeom>
        </p:spPr>
        <p:txBody>
          <a:bodyPr wrap="square">
            <a:spAutoFit/>
          </a:bodyPr>
          <a:lstStyle/>
          <a:p>
            <a:pPr>
              <a:lnSpc>
                <a:spcPct val="90000"/>
              </a:lnSpc>
            </a:pPr>
            <a:r>
              <a:rPr lang="el-GR" sz="3600" dirty="0">
                <a:latin typeface="Arial" panose="020B0604020202020204" pitchFamily="34" charset="0"/>
                <a:cs typeface="Arial" panose="020B0604020202020204" pitchFamily="34" charset="0"/>
              </a:rPr>
              <a:t>Περίληψη</a:t>
            </a:r>
            <a:r>
              <a:rPr lang="en-GB" sz="3600"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Επιτεθείτε στον αντίπαλο, δημιουργήστε ένα «εμείς» και ένα «αυτοί».</a:t>
            </a:r>
            <a:endParaRPr lang="sv-SE"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06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5429" y="958333"/>
            <a:ext cx="6168571" cy="18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p>
            <a:pPr>
              <a:lnSpc>
                <a:spcPct val="8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500" dirty="0">
                <a:effectLst/>
                <a:latin typeface="Arial" panose="020B0604020202020204" pitchFamily="34" charset="0"/>
                <a:cs typeface="Arial" panose="020B0604020202020204" pitchFamily="34" charset="0"/>
              </a:rPr>
              <a:t>Ποιο είναι το πρώτο πράγμα που σας έρχεται στο μυαλό όταν ακούτε τη λέξη «προπαγάνδα»;</a:t>
            </a:r>
            <a:endParaRPr lang="sv-SE" sz="3500" b="1" dirty="0">
              <a:solidFill>
                <a:srgbClr val="FFFFFF"/>
              </a:solidFill>
              <a:latin typeface="Arial" panose="020B0604020202020204" pitchFamily="34" charset="0"/>
              <a:cs typeface="Arial" panose="020B0604020202020204" pitchFamily="34" charset="0"/>
            </a:endParaRPr>
          </a:p>
        </p:txBody>
      </p:sp>
      <p:pic>
        <p:nvPicPr>
          <p:cNvPr id="3" name="Bildobjekt 2" descr="shutterstock_41634534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7158" y="538797"/>
            <a:ext cx="1903334" cy="1920238"/>
          </a:xfrm>
          <a:prstGeom prst="rect">
            <a:avLst/>
          </a:prstGeom>
        </p:spPr>
      </p:pic>
      <p:sp>
        <p:nvSpPr>
          <p:cNvPr id="4" name="Rektangel 3"/>
          <p:cNvSpPr/>
          <p:nvPr/>
        </p:nvSpPr>
        <p:spPr>
          <a:xfrm>
            <a:off x="13512" y="3090793"/>
            <a:ext cx="7441388" cy="2062103"/>
          </a:xfrm>
          <a:prstGeom prst="rect">
            <a:avLst/>
          </a:prstGeom>
        </p:spPr>
        <p:txBody>
          <a:bodyPr wrap="square">
            <a:spAutoFit/>
          </a:bodyPr>
          <a:lstStyle/>
          <a:p>
            <a:pPr lvl="1"/>
            <a:r>
              <a:rPr lang="el-GR" sz="1600" dirty="0">
                <a:latin typeface="Arial" panose="020B0604020202020204" pitchFamily="34" charset="0"/>
                <a:cs typeface="Arial" panose="020B0604020202020204" pitchFamily="34" charset="0"/>
              </a:rPr>
              <a:t>• Ποιο είναι το πρώτο πράγμα που σας έρχεται στο μυαλό όταν ακούτε τη λέξη «προπαγάνδα»;</a:t>
            </a:r>
          </a:p>
          <a:p>
            <a:pPr lvl="1"/>
            <a:endParaRPr lang="el-GR" sz="1600" dirty="0">
              <a:latin typeface="Arial" panose="020B0604020202020204" pitchFamily="34" charset="0"/>
              <a:cs typeface="Arial" panose="020B0604020202020204" pitchFamily="34" charset="0"/>
            </a:endParaRPr>
          </a:p>
          <a:p>
            <a:pPr lvl="1"/>
            <a:r>
              <a:rPr lang="el-GR" sz="1600" dirty="0">
                <a:latin typeface="Arial" panose="020B0604020202020204" pitchFamily="34" charset="0"/>
                <a:cs typeface="Arial" panose="020B0604020202020204" pitchFamily="34" charset="0"/>
              </a:rPr>
              <a:t>• Είναι θετική ή αρνητική ή μπορεί να είναι και τα δύο;</a:t>
            </a:r>
          </a:p>
          <a:p>
            <a:pPr lvl="1"/>
            <a:endParaRPr lang="el-GR" sz="1600" dirty="0">
              <a:latin typeface="Arial" panose="020B0604020202020204" pitchFamily="34" charset="0"/>
              <a:cs typeface="Arial" panose="020B0604020202020204" pitchFamily="34" charset="0"/>
            </a:endParaRPr>
          </a:p>
          <a:p>
            <a:pPr lvl="1"/>
            <a:r>
              <a:rPr lang="el-GR" sz="1600" dirty="0">
                <a:latin typeface="Arial" panose="020B0604020202020204" pitchFamily="34" charset="0"/>
                <a:cs typeface="Arial" panose="020B0604020202020204" pitchFamily="34" charset="0"/>
              </a:rPr>
              <a:t>• Έχετε δει κάποια προπαγάνδα πρόσφατα;</a:t>
            </a:r>
          </a:p>
          <a:p>
            <a:pPr lvl="1"/>
            <a:endParaRPr lang="el-GR" sz="1600" dirty="0">
              <a:latin typeface="Arial" panose="020B0604020202020204" pitchFamily="34" charset="0"/>
              <a:cs typeface="Arial" panose="020B0604020202020204" pitchFamily="34" charset="0"/>
            </a:endParaRPr>
          </a:p>
          <a:p>
            <a:pPr lvl="1"/>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31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shutterstock_405436153.eps"/>
          <p:cNvPicPr>
            <a:picLocks noChangeAspect="1"/>
          </p:cNvPicPr>
          <p:nvPr/>
        </p:nvPicPr>
        <p:blipFill>
          <a:blip r:embed="rId3">
            <a:extLst>
              <a:ext uri="{28A0092B-C50C-407E-A947-70E740481C1C}">
                <a14:useLocalDpi xmlns:a14="http://schemas.microsoft.com/office/drawing/2010/main"/>
              </a:ext>
            </a:extLst>
          </a:blip>
          <a:stretch>
            <a:fillRect/>
          </a:stretch>
        </p:blipFill>
        <p:spPr>
          <a:xfrm rot="263279">
            <a:off x="344520" y="673764"/>
            <a:ext cx="3326962" cy="4990444"/>
          </a:xfrm>
          <a:prstGeom prst="rect">
            <a:avLst/>
          </a:prstGeom>
        </p:spPr>
      </p:pic>
      <p:sp>
        <p:nvSpPr>
          <p:cNvPr id="8" name="textruta 7"/>
          <p:cNvSpPr txBox="1"/>
          <p:nvPr/>
        </p:nvSpPr>
        <p:spPr>
          <a:xfrm>
            <a:off x="4175091" y="1400543"/>
            <a:ext cx="4648909" cy="830997"/>
          </a:xfrm>
          <a:prstGeom prst="rect">
            <a:avLst/>
          </a:prstGeom>
          <a:noFill/>
        </p:spPr>
        <p:txBody>
          <a:bodyPr wrap="square" rtlCol="0">
            <a:spAutoFit/>
          </a:bodyPr>
          <a:lstStyle/>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Χρησιμοποιεί γλώσσα, εικόνες και σύμβολα</a:t>
            </a:r>
            <a:endParaRPr lang="sv-SE" sz="2400" dirty="0">
              <a:latin typeface="Arial" panose="020B0604020202020204" pitchFamily="34" charset="0"/>
              <a:cs typeface="Arial" panose="020B0604020202020204" pitchFamily="34" charset="0"/>
            </a:endParaRPr>
          </a:p>
        </p:txBody>
      </p:sp>
      <p:sp>
        <p:nvSpPr>
          <p:cNvPr id="9" name="textruta 8"/>
          <p:cNvSpPr txBox="1"/>
          <p:nvPr/>
        </p:nvSpPr>
        <p:spPr>
          <a:xfrm rot="508431">
            <a:off x="534431" y="1499442"/>
            <a:ext cx="3081448" cy="507831"/>
          </a:xfrm>
          <a:prstGeom prst="rect">
            <a:avLst/>
          </a:prstGeom>
          <a:noFill/>
        </p:spPr>
        <p:txBody>
          <a:bodyPr wrap="square" rtlCol="0">
            <a:spAutoFit/>
          </a:bodyPr>
          <a:lstStyle/>
          <a:p>
            <a:pPr algn="ctr"/>
            <a:r>
              <a:rPr lang="el-GR" sz="2700" b="1" dirty="0">
                <a:solidFill>
                  <a:schemeClr val="bg1"/>
                </a:solidFill>
                <a:latin typeface="Arial" panose="020B0604020202020204" pitchFamily="34" charset="0"/>
                <a:cs typeface="Arial" panose="020B0604020202020204" pitchFamily="34" charset="0"/>
              </a:rPr>
              <a:t>Η προπαγάνδα</a:t>
            </a:r>
            <a:endParaRPr lang="sv-SE" sz="2700" dirty="0">
              <a:solidFill>
                <a:schemeClr val="bg1"/>
              </a:solidFill>
              <a:latin typeface="Arial" panose="020B0604020202020204" pitchFamily="34" charset="0"/>
              <a:cs typeface="Arial" panose="020B0604020202020204" pitchFamily="34" charset="0"/>
            </a:endParaRPr>
          </a:p>
        </p:txBody>
      </p:sp>
      <p:sp>
        <p:nvSpPr>
          <p:cNvPr id="10" name="textruta 9"/>
          <p:cNvSpPr txBox="1"/>
          <p:nvPr/>
        </p:nvSpPr>
        <p:spPr>
          <a:xfrm>
            <a:off x="4175091" y="2648724"/>
            <a:ext cx="4604091" cy="1938992"/>
          </a:xfrm>
          <a:prstGeom prst="rect">
            <a:avLst/>
          </a:prstGeom>
          <a:noFill/>
        </p:spPr>
        <p:txBody>
          <a:bodyPr wrap="square" rtlCol="0">
            <a:spAutoFit/>
          </a:bodyPr>
          <a:lstStyle/>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Επηρεάζει τις απόψεις, τις αξίες και τις πράξεις των ανθρώπων για να τους μετακινήσει προς μια συγκεκριμένη κατεύθυνση</a:t>
            </a:r>
            <a:endParaRPr lang="sv-SE" sz="2400" dirty="0">
              <a:latin typeface="Arial" panose="020B0604020202020204" pitchFamily="34" charset="0"/>
              <a:cs typeface="Arial" panose="020B0604020202020204" pitchFamily="34" charset="0"/>
            </a:endParaRPr>
          </a:p>
        </p:txBody>
      </p:sp>
      <p:sp>
        <p:nvSpPr>
          <p:cNvPr id="12" name="Rektangel 11"/>
          <p:cNvSpPr/>
          <p:nvPr/>
        </p:nvSpPr>
        <p:spPr>
          <a:xfrm>
            <a:off x="4175091" y="322972"/>
            <a:ext cx="4537323" cy="461665"/>
          </a:xfrm>
          <a:prstGeom prst="rect">
            <a:avLst/>
          </a:prstGeom>
        </p:spPr>
        <p:txBody>
          <a:bodyPr wrap="square">
            <a:spAutoFit/>
          </a:bodyPr>
          <a:lstStyle/>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Γίνεται συστηματικά</a:t>
            </a: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04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hutterstock_38807595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0558" y="1268465"/>
            <a:ext cx="2675304" cy="4012956"/>
          </a:xfrm>
          <a:prstGeom prst="rect">
            <a:avLst/>
          </a:prstGeom>
        </p:spPr>
      </p:pic>
      <p:pic>
        <p:nvPicPr>
          <p:cNvPr id="2" name="Bildobjekt 1" descr="shutterstock_426100441.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7964" y="1582071"/>
            <a:ext cx="2646630" cy="3699350"/>
          </a:xfrm>
          <a:prstGeom prst="rect">
            <a:avLst/>
          </a:prstGeom>
        </p:spPr>
      </p:pic>
      <p:pic>
        <p:nvPicPr>
          <p:cNvPr id="11" name="Bildobjekt 10" descr="shutterstock_405436153.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3748" y="1304703"/>
            <a:ext cx="2758688" cy="4154806"/>
          </a:xfrm>
          <a:prstGeom prst="rect">
            <a:avLst/>
          </a:prstGeom>
        </p:spPr>
      </p:pic>
      <p:sp>
        <p:nvSpPr>
          <p:cNvPr id="13" name="textruta 12"/>
          <p:cNvSpPr txBox="1"/>
          <p:nvPr/>
        </p:nvSpPr>
        <p:spPr>
          <a:xfrm rot="251061">
            <a:off x="6248980" y="1619898"/>
            <a:ext cx="2505889" cy="978729"/>
          </a:xfrm>
          <a:prstGeom prst="rect">
            <a:avLst/>
          </a:prstGeom>
          <a:noFill/>
        </p:spPr>
        <p:txBody>
          <a:bodyPr wrap="square" lIns="91440" tIns="45720" rIns="91440" bIns="45720" rtlCol="0" anchor="t">
            <a:spAutoFit/>
          </a:bodyPr>
          <a:lstStyle/>
          <a:p>
            <a:pPr>
              <a:lnSpc>
                <a:spcPct val="90000"/>
              </a:lnSpc>
            </a:pPr>
            <a:r>
              <a:rPr lang="el-GR" sz="1600" b="1" u="sng" dirty="0">
                <a:solidFill>
                  <a:schemeClr val="bg1"/>
                </a:solidFill>
                <a:latin typeface="Arial" panose="020B0604020202020204" pitchFamily="34" charset="0"/>
                <a:cs typeface="Arial" panose="020B0604020202020204" pitchFamily="34" charset="0"/>
              </a:rPr>
              <a:t>• Μαύρη προπαγάνδα είναι όταν η πηγή ισχυρίζεται ότι είναι κάποιος άλλος</a:t>
            </a:r>
            <a:endParaRPr lang="sv-SE" sz="1600" dirty="0">
              <a:solidFill>
                <a:schemeClr val="bg1"/>
              </a:solidFill>
              <a:latin typeface="Arial" panose="020B0604020202020204" pitchFamily="34" charset="0"/>
              <a:cs typeface="Arial" panose="020B0604020202020204" pitchFamily="34" charset="0"/>
            </a:endParaRPr>
          </a:p>
        </p:txBody>
      </p:sp>
      <p:sp>
        <p:nvSpPr>
          <p:cNvPr id="14" name="textruta 13"/>
          <p:cNvSpPr txBox="1"/>
          <p:nvPr/>
        </p:nvSpPr>
        <p:spPr>
          <a:xfrm>
            <a:off x="3301645" y="1857637"/>
            <a:ext cx="2557831" cy="830997"/>
          </a:xfrm>
          <a:prstGeom prst="rect">
            <a:avLst/>
          </a:prstGeom>
          <a:noFill/>
        </p:spPr>
        <p:txBody>
          <a:bodyPr wrap="square" lIns="91440" tIns="45720" rIns="91440" bIns="45720" rtlCol="0" anchor="t">
            <a:spAutoFit/>
          </a:bodyPr>
          <a:lstStyle/>
          <a:p>
            <a:r>
              <a:rPr lang="el-GR" sz="1600" b="1" u="sng" dirty="0">
                <a:solidFill>
                  <a:schemeClr val="bg1"/>
                </a:solidFill>
                <a:latin typeface="Arial" panose="020B0604020202020204" pitchFamily="34" charset="0"/>
                <a:cs typeface="Arial" panose="020B0604020202020204" pitchFamily="34" charset="0"/>
              </a:rPr>
              <a:t>• Γκρίζα προπαγάνδα είναι όταν η πηγή είναι άγνωστη</a:t>
            </a:r>
            <a:endParaRPr lang="sv-SE" sz="1600" dirty="0">
              <a:solidFill>
                <a:schemeClr val="bg1"/>
              </a:solidFill>
              <a:latin typeface="Arial" panose="020B0604020202020204" pitchFamily="34" charset="0"/>
              <a:cs typeface="Arial" panose="020B0604020202020204" pitchFamily="34" charset="0"/>
            </a:endParaRPr>
          </a:p>
        </p:txBody>
      </p:sp>
      <p:sp>
        <p:nvSpPr>
          <p:cNvPr id="16" name="textruta 15"/>
          <p:cNvSpPr txBox="1"/>
          <p:nvPr/>
        </p:nvSpPr>
        <p:spPr>
          <a:xfrm rot="218157">
            <a:off x="407989" y="1671159"/>
            <a:ext cx="2513890" cy="757130"/>
          </a:xfrm>
          <a:prstGeom prst="rect">
            <a:avLst/>
          </a:prstGeom>
          <a:noFill/>
        </p:spPr>
        <p:txBody>
          <a:bodyPr wrap="square" lIns="91440" tIns="45720" rIns="91440" bIns="45720" rtlCol="0" anchor="t">
            <a:spAutoFit/>
          </a:bodyPr>
          <a:lstStyle/>
          <a:p>
            <a:pPr>
              <a:lnSpc>
                <a:spcPct val="90000"/>
              </a:lnSpc>
            </a:pPr>
            <a:r>
              <a:rPr lang="el-GR" sz="1600" b="1" u="sng" dirty="0">
                <a:solidFill>
                  <a:schemeClr val="bg1"/>
                </a:solidFill>
                <a:latin typeface="Arial" panose="020B0604020202020204" pitchFamily="34" charset="0"/>
                <a:cs typeface="Arial" panose="020B0604020202020204" pitchFamily="34" charset="0"/>
              </a:rPr>
              <a:t>• Η λευκή προπαγάνδα έχει έναν σαφή πομπό και ένα σαφές μήνυμα</a:t>
            </a:r>
            <a:endParaRPr lang="sv-SE" sz="1600"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83748" y="269945"/>
            <a:ext cx="8838660" cy="79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p>
            <a:r>
              <a:rPr lang="el-GR" sz="2300" dirty="0">
                <a:latin typeface="Arial" panose="020B0604020202020204" pitchFamily="34" charset="0"/>
                <a:cs typeface="Arial" panose="020B0604020202020204" pitchFamily="34" charset="0"/>
              </a:rPr>
              <a:t>Είναι σημαντικό να γίνει διάκριση μεταξύ των διαφόρων τύπων προπαγάνδας.</a:t>
            </a:r>
            <a:endParaRPr lang="sv-SE"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81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shutterstock_334063520_red_transp.eps"/>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783935" y="2043309"/>
            <a:ext cx="4974703" cy="3168000"/>
          </a:xfrm>
          <a:prstGeom prst="rect">
            <a:avLst/>
          </a:prstGeom>
        </p:spPr>
      </p:pic>
      <p:sp>
        <p:nvSpPr>
          <p:cNvPr id="9" name="Platshållare för innehåll 2"/>
          <p:cNvSpPr>
            <a:spLocks noGrp="1"/>
          </p:cNvSpPr>
          <p:nvPr>
            <p:ph idx="1"/>
          </p:nvPr>
        </p:nvSpPr>
        <p:spPr>
          <a:xfrm>
            <a:off x="227290" y="429252"/>
            <a:ext cx="6320266" cy="4586192"/>
          </a:xfrm>
        </p:spPr>
        <p:txBody>
          <a:bodyPr>
            <a:normAutofit/>
          </a:bodyPr>
          <a:lstStyle/>
          <a:p>
            <a:pPr marL="0" indent="0">
              <a:buNone/>
            </a:pPr>
            <a:r>
              <a:rPr lang="el-GR" sz="2600" dirty="0">
                <a:latin typeface="Arial" panose="020B0604020202020204" pitchFamily="34" charset="0"/>
                <a:cs typeface="Arial" panose="020B0604020202020204" pitchFamily="34" charset="0"/>
              </a:rPr>
              <a:t>Ορισμένες προπαγάνδες λειτουργούν εντός του δημοκρατικού πλαισίου. </a:t>
            </a:r>
          </a:p>
          <a:p>
            <a:pPr marL="0" indent="0">
              <a:buNone/>
            </a:pPr>
            <a:br>
              <a:rPr lang="sv-SE" sz="2600" dirty="0">
                <a:latin typeface="Arial" panose="020B0604020202020204" pitchFamily="34" charset="0"/>
                <a:cs typeface="Arial" panose="020B0604020202020204" pitchFamily="34" charset="0"/>
              </a:rPr>
            </a:br>
            <a:r>
              <a:rPr lang="el-GR" sz="2600" dirty="0">
                <a:latin typeface="Arial" panose="020B0604020202020204" pitchFamily="34" charset="0"/>
                <a:cs typeface="Arial" panose="020B0604020202020204" pitchFamily="34" charset="0"/>
              </a:rPr>
              <a:t>Επίσης, υπάρχει προπαγάνδα </a:t>
            </a:r>
          </a:p>
          <a:p>
            <a:pPr marL="0" indent="0">
              <a:buNone/>
            </a:pPr>
            <a:r>
              <a:rPr lang="el-GR" sz="2600" dirty="0">
                <a:latin typeface="Arial" panose="020B0604020202020204" pitchFamily="34" charset="0"/>
                <a:cs typeface="Arial" panose="020B0604020202020204" pitchFamily="34" charset="0"/>
              </a:rPr>
              <a:t>εκτός του δημοκρατικού πλαισίου, </a:t>
            </a:r>
          </a:p>
          <a:p>
            <a:pPr marL="0" indent="0">
              <a:buNone/>
            </a:pPr>
            <a:r>
              <a:rPr lang="el-GR" sz="2600" dirty="0">
                <a:latin typeface="Arial" panose="020B0604020202020204" pitchFamily="34" charset="0"/>
                <a:cs typeface="Arial" panose="020B0604020202020204" pitchFamily="34" charset="0"/>
              </a:rPr>
              <a:t>όπου τα ανθρώπινα δικαιώματα </a:t>
            </a:r>
          </a:p>
          <a:p>
            <a:pPr marL="0" indent="0">
              <a:buNone/>
            </a:pPr>
            <a:r>
              <a:rPr lang="el-GR" sz="2600" dirty="0">
                <a:latin typeface="Arial" panose="020B0604020202020204" pitchFamily="34" charset="0"/>
                <a:cs typeface="Arial" panose="020B0604020202020204" pitchFamily="34" charset="0"/>
              </a:rPr>
              <a:t>ενδέχεται να παραβιάζονται.</a:t>
            </a:r>
            <a:endParaRPr lang="sv-SE"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00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5886" y="1449037"/>
            <a:ext cx="7620558" cy="3378104"/>
          </a:xfrm>
          <a:prstGeom prst="rect">
            <a:avLst/>
          </a:prstGeom>
        </p:spPr>
        <p:txBody>
          <a:bodyPr wrap="square">
            <a:spAutoFit/>
          </a:bodyPr>
          <a:lstStyle/>
          <a:p>
            <a:pPr>
              <a:lnSpc>
                <a:spcPct val="150000"/>
              </a:lnSpc>
              <a:buSzPct val="120000"/>
            </a:pPr>
            <a:r>
              <a:rPr lang="el-GR" sz="1600" dirty="0">
                <a:latin typeface="Arial" panose="020B0604020202020204" pitchFamily="34" charset="0"/>
                <a:cs typeface="Arial" panose="020B0604020202020204" pitchFamily="34" charset="0"/>
              </a:rPr>
              <a:t>1. Απευθυνθείτε στα συναισθήματα των ανθρώπων</a:t>
            </a:r>
          </a:p>
          <a:p>
            <a:pPr>
              <a:lnSpc>
                <a:spcPct val="150000"/>
              </a:lnSpc>
              <a:buSzPct val="120000"/>
            </a:pPr>
            <a:r>
              <a:rPr lang="el-GR" sz="1600" dirty="0">
                <a:latin typeface="Arial" panose="020B0604020202020204" pitchFamily="34" charset="0"/>
                <a:cs typeface="Arial" panose="020B0604020202020204" pitchFamily="34" charset="0"/>
              </a:rPr>
              <a:t>2. Επιτεθείτε στον αντίπαλο (δημιουργήστε ένα «εμείς» και ένα «αυτοί»)</a:t>
            </a:r>
          </a:p>
          <a:p>
            <a:pPr>
              <a:lnSpc>
                <a:spcPct val="150000"/>
              </a:lnSpc>
              <a:buSzPct val="120000"/>
            </a:pPr>
            <a:r>
              <a:rPr lang="el-GR" sz="1600" dirty="0">
                <a:latin typeface="Arial" panose="020B0604020202020204" pitchFamily="34" charset="0"/>
                <a:cs typeface="Arial" panose="020B0604020202020204" pitchFamily="34" charset="0"/>
              </a:rPr>
              <a:t>3. Απλοποιήστε, διαστρεβλώστε και πείτε ψέματα για τα γεγονότα</a:t>
            </a:r>
          </a:p>
          <a:p>
            <a:pPr>
              <a:lnSpc>
                <a:spcPct val="150000"/>
              </a:lnSpc>
              <a:buSzPct val="120000"/>
            </a:pPr>
            <a:r>
              <a:rPr lang="el-GR" sz="1600" dirty="0">
                <a:latin typeface="Arial" panose="020B0604020202020204" pitchFamily="34" charset="0"/>
                <a:cs typeface="Arial" panose="020B0604020202020204" pitchFamily="34" charset="0"/>
              </a:rPr>
              <a:t>4. Απευθυνθείτε σε ένα συγκεκριμένο κοινό</a:t>
            </a:r>
          </a:p>
          <a:p>
            <a:pPr>
              <a:lnSpc>
                <a:spcPct val="150000"/>
              </a:lnSpc>
              <a:buSzPct val="120000"/>
            </a:pPr>
            <a:r>
              <a:rPr lang="el-GR" sz="1600" dirty="0">
                <a:latin typeface="Arial" panose="020B0604020202020204" pitchFamily="34" charset="0"/>
                <a:cs typeface="Arial" panose="020B0604020202020204" pitchFamily="34" charset="0"/>
              </a:rPr>
              <a:t>5. Επαναλάβετε μια ιδέα ή ένα μήνυμα</a:t>
            </a:r>
          </a:p>
          <a:p>
            <a:pPr marL="285750" indent="-285750">
              <a:lnSpc>
                <a:spcPct val="150000"/>
              </a:lnSpc>
              <a:buSzPct val="120000"/>
              <a:buFont typeface="Arial" charset="0"/>
              <a:buChar char="•"/>
            </a:pPr>
            <a:endParaRPr lang="el-GR" sz="1600" dirty="0">
              <a:latin typeface="Arial" panose="020B0604020202020204" pitchFamily="34" charset="0"/>
              <a:cs typeface="Arial" panose="020B0604020202020204" pitchFamily="34" charset="0"/>
            </a:endParaRPr>
          </a:p>
          <a:p>
            <a:pPr>
              <a:lnSpc>
                <a:spcPct val="150000"/>
              </a:lnSpc>
            </a:pPr>
            <a:endParaRPr lang="sv-SE" sz="1600" dirty="0">
              <a:solidFill>
                <a:srgbClr val="FFFFFF"/>
              </a:solidFill>
              <a:latin typeface="Arial" panose="020B0604020202020204" pitchFamily="34" charset="0"/>
              <a:cs typeface="Arial" panose="020B0604020202020204" pitchFamily="34" charset="0"/>
            </a:endParaRPr>
          </a:p>
          <a:p>
            <a:pPr>
              <a:lnSpc>
                <a:spcPct val="150000"/>
              </a:lnSpc>
            </a:pPr>
            <a:r>
              <a:rPr lang="el-GR" sz="1600" i="1" dirty="0">
                <a:latin typeface="Arial" panose="020B0604020202020204" pitchFamily="34" charset="0"/>
                <a:cs typeface="Arial" panose="020B0604020202020204" pitchFamily="34" charset="0"/>
              </a:rPr>
              <a:t>Οι περισσότερες από αυτές τις τεχνικές τείνουν να χρησιμοποιούνται σε συνδυασμό, ειδικά σε βίντεο.</a:t>
            </a:r>
            <a:endParaRPr lang="sv-SE" sz="1600" i="1" dirty="0">
              <a:latin typeface="Arial" panose="020B0604020202020204" pitchFamily="34" charset="0"/>
              <a:cs typeface="Arial" panose="020B0604020202020204" pitchFamily="34" charset="0"/>
            </a:endParaRPr>
          </a:p>
        </p:txBody>
      </p:sp>
      <p:sp>
        <p:nvSpPr>
          <p:cNvPr id="3" name="Rektangel 2"/>
          <p:cNvSpPr/>
          <p:nvPr/>
        </p:nvSpPr>
        <p:spPr>
          <a:xfrm>
            <a:off x="445885" y="624906"/>
            <a:ext cx="9726815" cy="400110"/>
          </a:xfrm>
          <a:prstGeom prst="rect">
            <a:avLst/>
          </a:prstGeom>
        </p:spPr>
        <p:txBody>
          <a:bodyPr wrap="square">
            <a:spAutoFit/>
          </a:bodyPr>
          <a:lstStyle/>
          <a:p>
            <a:r>
              <a:rPr lang="el-GR" sz="2000" dirty="0">
                <a:latin typeface="Arial" panose="020B0604020202020204" pitchFamily="34" charset="0"/>
                <a:cs typeface="Arial" panose="020B0604020202020204" pitchFamily="34" charset="0"/>
              </a:rPr>
              <a:t>Πέντε τεχνικές που χρησιμοποιούνται συχνά στην προπαγάνδα:</a:t>
            </a:r>
            <a:endParaRPr lang="sv-SE" sz="2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85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3512" y="2328793"/>
            <a:ext cx="7441388" cy="1815882"/>
          </a:xfrm>
          <a:prstGeom prst="rect">
            <a:avLst/>
          </a:prstGeom>
        </p:spPr>
        <p:txBody>
          <a:bodyPr wrap="square">
            <a:spAutoFit/>
          </a:bodyPr>
          <a:lstStyle/>
          <a:p>
            <a:pPr marL="742950" lvl="1" indent="-285750">
              <a:buSzPct val="120000"/>
              <a:buFont typeface="Arial" charset="0"/>
              <a:buChar char="•"/>
            </a:pPr>
            <a:r>
              <a:rPr lang="el-GR" sz="1600" dirty="0">
                <a:latin typeface="Arial" panose="020B0604020202020204" pitchFamily="34" charset="0"/>
                <a:cs typeface="Arial" panose="020B0604020202020204" pitchFamily="34" charset="0"/>
              </a:rPr>
              <a:t>Πολλές εικόνες και βίντεο διαδίδονται στο διαδίκτυο, πολλές με ασαφείς αποστολείς και μερικές με αμφισβητήσιμα μηνύματα.</a:t>
            </a:r>
          </a:p>
          <a:p>
            <a:pPr marL="742950" lvl="1" indent="-285750">
              <a:buSzPct val="120000"/>
              <a:buFont typeface="Arial" charset="0"/>
              <a:buChar char="•"/>
            </a:pPr>
            <a:r>
              <a:rPr lang="el-GR" sz="1600" dirty="0">
                <a:latin typeface="Arial" panose="020B0604020202020204" pitchFamily="34" charset="0"/>
                <a:cs typeface="Arial" panose="020B0604020202020204" pitchFamily="34" charset="0"/>
              </a:rPr>
              <a:t>Εάν κατανοήσουμε μερικές από τις τεχνικές που μπορούν να χρησιμοποιηθούν για την αποτελεσματική μετάδοση μηνυμάτων, είναι ευκολότερο να αμφισβητήσουμε αυτό που βλέπουμε και να φτάσουμε στη δική μας αντίληψη για το μήνυμα.</a:t>
            </a:r>
          </a:p>
          <a:p>
            <a:pPr marL="742950" lvl="1" indent="-285750">
              <a:buSzPct val="120000"/>
              <a:buFont typeface="Arial" charset="0"/>
              <a:buChar char="•"/>
            </a:pPr>
            <a:endParaRPr lang="el-GR" sz="1600" dirty="0">
              <a:latin typeface="Arial" panose="020B0604020202020204" pitchFamily="34" charset="0"/>
              <a:cs typeface="Arial" panose="020B0604020202020204" pitchFamily="34" charset="0"/>
            </a:endParaRPr>
          </a:p>
        </p:txBody>
      </p:sp>
      <p:sp>
        <p:nvSpPr>
          <p:cNvPr id="3" name="Rektangel 2"/>
          <p:cNvSpPr/>
          <p:nvPr/>
        </p:nvSpPr>
        <p:spPr>
          <a:xfrm>
            <a:off x="445885" y="601386"/>
            <a:ext cx="8252231" cy="461665"/>
          </a:xfrm>
          <a:prstGeom prst="rect">
            <a:avLst/>
          </a:prstGeom>
        </p:spPr>
        <p:txBody>
          <a:bodyPr wrap="square">
            <a:spAutoFit/>
          </a:bodyPr>
          <a:lstStyle/>
          <a:p>
            <a:r>
              <a:rPr lang="el-GR" sz="2400" dirty="0">
                <a:solidFill>
                  <a:srgbClr val="FFFFFF"/>
                </a:solidFill>
                <a:latin typeface="Arial" panose="020B0604020202020204" pitchFamily="34" charset="0"/>
                <a:cs typeface="Arial" panose="020B0604020202020204" pitchFamily="34" charset="0"/>
              </a:rPr>
              <a:t>Γιατί να εξασκηθούμε στην ερμηνεία εικόνων;</a:t>
            </a:r>
            <a:endParaRPr lang="sv-SE" sz="2400" dirty="0">
              <a:solidFill>
                <a:srgbClr val="FFFFFF"/>
              </a:solidFill>
              <a:latin typeface="Arial" panose="020B0604020202020204" pitchFamily="34" charset="0"/>
              <a:cs typeface="Arial" panose="020B0604020202020204" pitchFamily="34" charset="0"/>
            </a:endParaRPr>
          </a:p>
        </p:txBody>
      </p:sp>
      <p:sp>
        <p:nvSpPr>
          <p:cNvPr id="4" name="Rektangel 3"/>
          <p:cNvSpPr/>
          <p:nvPr/>
        </p:nvSpPr>
        <p:spPr>
          <a:xfrm>
            <a:off x="445884" y="1188174"/>
            <a:ext cx="8253616" cy="923330"/>
          </a:xfrm>
          <a:prstGeom prst="rect">
            <a:avLst/>
          </a:prstGeom>
        </p:spPr>
        <p:txBody>
          <a:bodyPr wrap="square">
            <a:spAutoFit/>
          </a:bodyPr>
          <a:lstStyle/>
          <a:p>
            <a:r>
              <a:rPr lang="el-GR" dirty="0">
                <a:latin typeface="Arial" panose="020B0604020202020204" pitchFamily="34" charset="0"/>
                <a:cs typeface="Arial" panose="020B0604020202020204" pitchFamily="34" charset="0"/>
              </a:rPr>
              <a:t>Αποκωδικοποιούμε και ερμηνεύουμε εικόνες καθημερινά. Αν εξασκούμαστε στην ερμηνεία εικόνων, ενισχύουμε την ικανότητά μας να ελέγχουμε και να αποκωδικοποιούμε αυτό που βλέπουμε.</a:t>
            </a:r>
            <a:endParaRPr lang="sv-SE" dirty="0">
              <a:latin typeface="Arial" panose="020B0604020202020204" pitchFamily="34" charset="0"/>
              <a:cs typeface="Arial" panose="020B0604020202020204" pitchFamily="34" charset="0"/>
            </a:endParaRPr>
          </a:p>
        </p:txBody>
      </p:sp>
      <p:pic>
        <p:nvPicPr>
          <p:cNvPr id="5" name="Bildobjekt 4" descr="phoneinhand.eps"/>
          <p:cNvPicPr>
            <a:picLocks noChangeAspect="1"/>
          </p:cNvPicPr>
          <p:nvPr/>
        </p:nvPicPr>
        <p:blipFill>
          <a:blip r:embed="rId3">
            <a:extLst>
              <a:ext uri="{28A0092B-C50C-407E-A947-70E740481C1C}">
                <a14:useLocalDpi xmlns:a14="http://schemas.microsoft.com/office/drawing/2010/main"/>
              </a:ext>
            </a:extLst>
          </a:blip>
          <a:stretch>
            <a:fillRect/>
          </a:stretch>
        </p:blipFill>
        <p:spPr>
          <a:xfrm rot="845968">
            <a:off x="7415000" y="2299702"/>
            <a:ext cx="1509210" cy="2480415"/>
          </a:xfrm>
          <a:prstGeom prst="rect">
            <a:avLst/>
          </a:prstGeom>
        </p:spPr>
      </p:pic>
      <p:pic>
        <p:nvPicPr>
          <p:cNvPr id="10" name="Bildobjekt 9" descr="Emoji Objects-1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90923">
            <a:off x="7936029" y="2895782"/>
            <a:ext cx="585119" cy="585119"/>
          </a:xfrm>
          <a:prstGeom prst="rect">
            <a:avLst/>
          </a:prstGeom>
        </p:spPr>
      </p:pic>
    </p:spTree>
    <p:extLst>
      <p:ext uri="{BB962C8B-B14F-4D97-AF65-F5344CB8AC3E}">
        <p14:creationId xmlns:p14="http://schemas.microsoft.com/office/powerpoint/2010/main" val="25062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65" y="-53788"/>
            <a:ext cx="9191065" cy="5197288"/>
          </a:xfrm>
          <a:prstGeom prst="rect">
            <a:avLst/>
          </a:prstGeom>
          <a:solidFill>
            <a:srgbClr val="FFD7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ktangel 2"/>
          <p:cNvSpPr/>
          <p:nvPr/>
        </p:nvSpPr>
        <p:spPr>
          <a:xfrm>
            <a:off x="-47065" y="1127545"/>
            <a:ext cx="9191065" cy="2834622"/>
          </a:xfrm>
          <a:prstGeom prst="rect">
            <a:avLst/>
          </a:prstGeom>
        </p:spPr>
        <p:txBody>
          <a:bodyPr wrap="square">
            <a:spAutoFit/>
          </a:bodyPr>
          <a:lstStyle/>
          <a:p>
            <a:pPr algn="ctr">
              <a:lnSpc>
                <a:spcPct val="90000"/>
              </a:lnSpc>
            </a:pPr>
            <a:r>
              <a:rPr lang="el-GR" sz="6600" b="1" spc="300" dirty="0">
                <a:solidFill>
                  <a:schemeClr val="bg1"/>
                </a:solidFill>
                <a:latin typeface="Arial" panose="020B0604020202020204" pitchFamily="34" charset="0"/>
                <a:cs typeface="Arial" panose="020B0604020202020204" pitchFamily="34" charset="0"/>
              </a:rPr>
              <a:t>ΑΠΕΥΘΥΝΕΤΑΙ</a:t>
            </a:r>
            <a:endParaRPr lang="sv-SE" sz="6600" b="1" spc="300" dirty="0">
              <a:solidFill>
                <a:schemeClr val="bg1"/>
              </a:solidFill>
              <a:latin typeface="Arial" panose="020B0604020202020204" pitchFamily="34" charset="0"/>
              <a:cs typeface="Arial" panose="020B0604020202020204" pitchFamily="34" charset="0"/>
            </a:endParaRPr>
          </a:p>
          <a:p>
            <a:pPr algn="ctr">
              <a:lnSpc>
                <a:spcPct val="90000"/>
              </a:lnSpc>
            </a:pPr>
            <a:r>
              <a:rPr lang="el-GR" sz="6600" b="1" spc="300" dirty="0">
                <a:solidFill>
                  <a:schemeClr val="bg1"/>
                </a:solidFill>
                <a:latin typeface="Arial" panose="020B0604020202020204" pitchFamily="34" charset="0"/>
                <a:cs typeface="Arial" panose="020B0604020202020204" pitchFamily="34" charset="0"/>
              </a:rPr>
              <a:t>ΣΤΟ </a:t>
            </a:r>
          </a:p>
          <a:p>
            <a:pPr algn="ctr">
              <a:lnSpc>
                <a:spcPct val="90000"/>
              </a:lnSpc>
            </a:pPr>
            <a:r>
              <a:rPr lang="el-GR" sz="6600" b="1" spc="300" dirty="0">
                <a:solidFill>
                  <a:schemeClr val="bg1"/>
                </a:solidFill>
                <a:latin typeface="Arial" panose="020B0604020202020204" pitchFamily="34" charset="0"/>
                <a:cs typeface="Arial" panose="020B0604020202020204" pitchFamily="34" charset="0"/>
              </a:rPr>
              <a:t>ΣΥΝΑΙΣΘΗΜΑ</a:t>
            </a:r>
            <a:endParaRPr lang="sv-SE" sz="6600" b="1" spc="300" dirty="0">
              <a:solidFill>
                <a:schemeClr val="bg1"/>
              </a:solidFill>
              <a:latin typeface="Arial" panose="020B0604020202020204" pitchFamily="34" charset="0"/>
              <a:cs typeface="Arial" panose="020B0604020202020204" pitchFamily="34" charset="0"/>
            </a:endParaRPr>
          </a:p>
        </p:txBody>
      </p:sp>
      <p:cxnSp>
        <p:nvCxnSpPr>
          <p:cNvPr id="8" name="Straight Connector 7"/>
          <p:cNvCxnSpPr>
            <a:cxnSpLocks/>
          </p:cNvCxnSpPr>
          <p:nvPr/>
        </p:nvCxnSpPr>
        <p:spPr>
          <a:xfrm>
            <a:off x="1312985" y="2006975"/>
            <a:ext cx="636953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1570892" y="3805520"/>
            <a:ext cx="597877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a:off x="3688862" y="2918016"/>
            <a:ext cx="1664676"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05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Obam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634" y="444846"/>
            <a:ext cx="3989187" cy="2900139"/>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250662" y="3505335"/>
            <a:ext cx="3984160" cy="213007"/>
          </a:xfrm>
          <a:prstGeom prst="rect">
            <a:avLst/>
          </a:prstGeom>
        </p:spPr>
        <p:txBody>
          <a:bodyPr wrap="square">
            <a:spAutoFit/>
          </a:bodyPr>
          <a:lstStyle/>
          <a:p>
            <a:pPr>
              <a:lnSpc>
                <a:spcPct val="120000"/>
              </a:lnSpc>
            </a:pPr>
            <a:r>
              <a:rPr lang="sv-SE" sz="700" i="1" dirty="0">
                <a:latin typeface="Zurich BT" panose="020B0603020202030204" pitchFamily="34" charset="0"/>
              </a:rPr>
              <a:t>Photo: </a:t>
            </a:r>
            <a:r>
              <a:rPr lang="sv-SE" sz="700" i="1" dirty="0" err="1">
                <a:latin typeface="Zurich BT" panose="020B0603020202030204" pitchFamily="34" charset="0"/>
              </a:rPr>
              <a:t>Shutterstock</a:t>
            </a:r>
            <a:endParaRPr lang="sv-SE" sz="700" dirty="0">
              <a:solidFill>
                <a:srgbClr val="FFFFFF"/>
              </a:solidFill>
              <a:latin typeface="Zurich BT" panose="020B0603020202030204" pitchFamily="34" charset="0"/>
            </a:endParaRPr>
          </a:p>
        </p:txBody>
      </p:sp>
      <p:sp>
        <p:nvSpPr>
          <p:cNvPr id="2" name="TextBox 1">
            <a:extLst>
              <a:ext uri="{FF2B5EF4-FFF2-40B4-BE49-F238E27FC236}">
                <a16:creationId xmlns:a16="http://schemas.microsoft.com/office/drawing/2014/main" id="{28FD871F-F127-C241-CFAE-AA3F621F9FA6}"/>
              </a:ext>
            </a:extLst>
          </p:cNvPr>
          <p:cNvSpPr txBox="1"/>
          <p:nvPr/>
        </p:nvSpPr>
        <p:spPr>
          <a:xfrm>
            <a:off x="4572000" y="132861"/>
            <a:ext cx="4321338" cy="4708981"/>
          </a:xfrm>
          <a:prstGeom prst="rect">
            <a:avLst/>
          </a:prstGeom>
          <a:noFill/>
        </p:spPr>
        <p:txBody>
          <a:bodyPr wrap="square" rtlCol="0">
            <a:spAutoFit/>
          </a:bodyPr>
          <a:lstStyle/>
          <a:p>
            <a:r>
              <a:rPr lang="el-GR" sz="1500" dirty="0">
                <a:latin typeface="Arial" panose="020B0604020202020204" pitchFamily="34" charset="0"/>
                <a:cs typeface="Arial" panose="020B0604020202020204" pitchFamily="34" charset="0"/>
              </a:rPr>
              <a:t>Ο Μπαράκ Ομπάμα, ο πρόεδρος των ΗΠΑ μεταξύ 2009 και 2017, απεικονίζεται από χαμηλή οπτική γωνία. Η εμφάνιση κάποιου που φαίνεται από κάτω είναι ένας κοινός τρόπος σηματοδότησης εξουσίας ή απόδοσης </a:t>
            </a:r>
            <a:r>
              <a:rPr lang="el-GR" sz="1500" dirty="0" err="1">
                <a:latin typeface="Arial" panose="020B0604020202020204" pitchFamily="34" charset="0"/>
                <a:cs typeface="Arial" panose="020B0604020202020204" pitchFamily="34" charset="0"/>
              </a:rPr>
              <a:t>ηρωϊκής</a:t>
            </a:r>
            <a:r>
              <a:rPr lang="el-GR" sz="1500" dirty="0">
                <a:latin typeface="Arial" panose="020B0604020202020204" pitchFamily="34" charset="0"/>
                <a:cs typeface="Arial" panose="020B0604020202020204" pitchFamily="34" charset="0"/>
              </a:rPr>
              <a:t> αύρας. Ο Ομπάμα κοιτάζει ψηλά. Τα χρώματα είναι κόκκινο, λευκό και μπλε, ακριβώς όπως η σημαία των Ηνωμένων Πολιτειών.</a:t>
            </a:r>
            <a:endParaRPr lang="en-US" sz="1500" dirty="0">
              <a:latin typeface="Arial" panose="020B0604020202020204" pitchFamily="34" charset="0"/>
              <a:cs typeface="Arial" panose="020B0604020202020204" pitchFamily="34" charset="0"/>
            </a:endParaRPr>
          </a:p>
          <a:p>
            <a:endParaRPr lang="el-GR" sz="1500" dirty="0">
              <a:latin typeface="Arial" panose="020B0604020202020204" pitchFamily="34" charset="0"/>
              <a:cs typeface="Arial" panose="020B0604020202020204" pitchFamily="34" charset="0"/>
            </a:endParaRPr>
          </a:p>
          <a:p>
            <a:r>
              <a:rPr lang="el-GR" sz="1500" dirty="0">
                <a:latin typeface="Arial" panose="020B0604020202020204" pitchFamily="34" charset="0"/>
                <a:cs typeface="Arial" panose="020B0604020202020204" pitchFamily="34" charset="0"/>
              </a:rPr>
              <a:t>Ποια συναισθήματα πιστεύετε ότι θέλει να προκαλέσει ο αποστολέας με αυτήν την εικόνα; </a:t>
            </a: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r>
              <a:rPr lang="el-GR" sz="1500" dirty="0">
                <a:latin typeface="Arial" panose="020B0604020202020204" pitchFamily="34" charset="0"/>
                <a:cs typeface="Arial" panose="020B0604020202020204" pitchFamily="34" charset="0"/>
              </a:rPr>
              <a:t>Τι ακριβώς στην εικόνα προκαλεί αυτό το συναίσθημα; Ποιος νομίζετε ότι είναι ο σκοπός της εικόνας;</a:t>
            </a:r>
          </a:p>
          <a:p>
            <a:endParaRPr lang="en-US" sz="1500" dirty="0">
              <a:latin typeface="Arial" panose="020B0604020202020204" pitchFamily="34" charset="0"/>
              <a:cs typeface="Arial" panose="020B0604020202020204" pitchFamily="34" charset="0"/>
            </a:endParaRPr>
          </a:p>
          <a:p>
            <a:r>
              <a:rPr lang="el-GR" sz="1500" dirty="0">
                <a:latin typeface="Arial" panose="020B0604020202020204" pitchFamily="34" charset="0"/>
                <a:cs typeface="Arial" panose="020B0604020202020204" pitchFamily="34" charset="0"/>
              </a:rPr>
              <a:t>(Η αφίσα μάλλον έχει σκοπό να δημιουργήσει την εικόνα ενός «</a:t>
            </a:r>
            <a:r>
              <a:rPr lang="el-GR" sz="1500" dirty="0" err="1">
                <a:latin typeface="Arial" panose="020B0604020202020204" pitchFamily="34" charset="0"/>
                <a:cs typeface="Arial" panose="020B0604020202020204" pitchFamily="34" charset="0"/>
              </a:rPr>
              <a:t>διασώστη</a:t>
            </a:r>
            <a:r>
              <a:rPr lang="el-GR" sz="1500" dirty="0">
                <a:latin typeface="Arial" panose="020B0604020202020204" pitchFamily="34" charset="0"/>
                <a:cs typeface="Arial" panose="020B0604020202020204" pitchFamily="34" charset="0"/>
              </a:rPr>
              <a:t>» ή «απελευθερωτή»). Στοχεύει στο αίσθημα της ελπίδας) .</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961369"/>
      </p:ext>
    </p:extLst>
  </p:cSld>
  <p:clrMapOvr>
    <a:masterClrMapping/>
  </p:clrMapOvr>
</p:sld>
</file>

<file path=ppt/theme/theme1.xml><?xml version="1.0" encoding="utf-8"?>
<a:theme xmlns:a="http://schemas.openxmlformats.org/drawingml/2006/main" name="Office Them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2952</TotalTime>
  <Words>1476</Words>
  <Application>Microsoft Office PowerPoint</Application>
  <PresentationFormat>Προβολή στην οθόνη (16:9)</PresentationFormat>
  <Paragraphs>110</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Konsten att övertyga - elever</dc:title>
  <dc:creator>Diana;Statens medieråd;Elisabeth Jonsved;Elin Jönsson</dc:creator>
  <cp:keywords>Propaganda</cp:keywords>
  <cp:lastModifiedBy>Stephen Kollias</cp:lastModifiedBy>
  <cp:revision>237</cp:revision>
  <cp:lastPrinted>2017-10-12T12:42:38Z</cp:lastPrinted>
  <dcterms:created xsi:type="dcterms:W3CDTF">2010-04-12T23:12:02Z</dcterms:created>
  <dcterms:modified xsi:type="dcterms:W3CDTF">2023-10-05T13:21:29Z</dcterms:modified>
  <cp:category>Nohate</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